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sldIdLst>
    <p:sldId id="256" r:id="rId5"/>
    <p:sldId id="257" r:id="rId6"/>
    <p:sldId id="289" r:id="rId7"/>
    <p:sldId id="258" r:id="rId8"/>
    <p:sldId id="259" r:id="rId9"/>
    <p:sldId id="260" r:id="rId10"/>
    <p:sldId id="261" r:id="rId11"/>
    <p:sldId id="287" r:id="rId12"/>
    <p:sldId id="288" r:id="rId13"/>
    <p:sldId id="262" r:id="rId14"/>
    <p:sldId id="275" r:id="rId15"/>
    <p:sldId id="263" r:id="rId16"/>
    <p:sldId id="264" r:id="rId17"/>
    <p:sldId id="266" r:id="rId18"/>
    <p:sldId id="265" r:id="rId19"/>
    <p:sldId id="267" r:id="rId20"/>
    <p:sldId id="268" r:id="rId21"/>
    <p:sldId id="279" r:id="rId22"/>
    <p:sldId id="270" r:id="rId23"/>
    <p:sldId id="271" r:id="rId24"/>
    <p:sldId id="273" r:id="rId25"/>
    <p:sldId id="269" r:id="rId26"/>
    <p:sldId id="280" r:id="rId27"/>
    <p:sldId id="292" r:id="rId28"/>
    <p:sldId id="291" r:id="rId29"/>
    <p:sldId id="28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2788"/>
    <a:srgbClr val="BE1268"/>
    <a:srgbClr val="9C9C01"/>
    <a:srgbClr val="F169AD"/>
    <a:srgbClr val="6060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B0FBD1-0E43-42DD-9316-4D9704D5369E}" v="1115" dt="2021-03-15T11:26:35.4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C6E5-5059-4EE3-B2FE-0823BAE41F10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7475-1623-42D3-99C4-978C52A921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47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C6E5-5059-4EE3-B2FE-0823BAE41F10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7475-1623-42D3-99C4-978C52A921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C6E5-5059-4EE3-B2FE-0823BAE41F10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7475-1623-42D3-99C4-978C52A921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40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C6E5-5059-4EE3-B2FE-0823BAE41F10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7475-1623-42D3-99C4-978C52A921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13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C6E5-5059-4EE3-B2FE-0823BAE41F10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7475-1623-42D3-99C4-978C52A921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23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C6E5-5059-4EE3-B2FE-0823BAE41F10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7475-1623-42D3-99C4-978C52A921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70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C6E5-5059-4EE3-B2FE-0823BAE41F10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7475-1623-42D3-99C4-978C52A921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2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C6E5-5059-4EE3-B2FE-0823BAE41F10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7475-1623-42D3-99C4-978C52A921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11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C6E5-5059-4EE3-B2FE-0823BAE41F10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7475-1623-42D3-99C4-978C52A921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07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C6E5-5059-4EE3-B2FE-0823BAE41F10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7475-1623-42D3-99C4-978C52A921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64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C6E5-5059-4EE3-B2FE-0823BAE41F10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7475-1623-42D3-99C4-978C52A921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8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1C6E5-5059-4EE3-B2FE-0823BAE41F10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F7475-1623-42D3-99C4-978C52A921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27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D29DB286-CF50-4213-B0B0-8CC7230BB2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768074D-CEB4-4A75-893B-C144D7760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68" y="369920"/>
            <a:ext cx="2048306" cy="1258855"/>
          </a:xfrm>
          <a:prstGeom prst="roundRect">
            <a:avLst>
              <a:gd name="adj" fmla="val 22131"/>
            </a:avLst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1705400"/>
            <a:ext cx="6108685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Computational design of peptides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0DCD77C-89EB-47D9-854D-6AE97D824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9290">
            <a:off x="4542353" y="477661"/>
            <a:ext cx="8854017" cy="5902676"/>
          </a:xfrm>
          <a:prstGeom prst="rect">
            <a:avLst/>
          </a:prstGeom>
          <a:effectLst>
            <a:innerShdw blurRad="63500" dist="50800" dir="8100000">
              <a:prstClr val="black">
                <a:alpha val="50000"/>
              </a:prstClr>
            </a:innerShdw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7F11887-7E65-488E-9B44-D2A0B4A659B8}"/>
              </a:ext>
            </a:extLst>
          </p:cNvPr>
          <p:cNvSpPr txBox="1"/>
          <p:nvPr/>
        </p:nvSpPr>
        <p:spPr>
          <a:xfrm>
            <a:off x="772568" y="3625758"/>
            <a:ext cx="6108685" cy="29546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Laboratório</a:t>
            </a:r>
            <a:r>
              <a:rPr lang="en-US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Visualização</a:t>
            </a:r>
            <a:r>
              <a:rPr lang="en-US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 e </a:t>
            </a:r>
            <a:r>
              <a:rPr lang="en-US" dirty="0" err="1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Computação</a:t>
            </a:r>
            <a:r>
              <a:rPr lang="en-US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Científica</a:t>
            </a:r>
            <a:endParaRPr lang="en-US" dirty="0">
              <a:solidFill>
                <a:schemeClr val="bg1"/>
              </a:solidFill>
              <a:latin typeface="SF Pro Display" pitchFamily="50" charset="0"/>
              <a:ea typeface="SF Pro Display" pitchFamily="50" charset="0"/>
              <a:cs typeface="SF Pro Display" pitchFamily="50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Module 2</a:t>
            </a:r>
          </a:p>
          <a:p>
            <a:endParaRPr lang="en-US" dirty="0">
              <a:solidFill>
                <a:schemeClr val="bg1"/>
              </a:solidFill>
              <a:latin typeface="SF Pro Display" pitchFamily="50" charset="0"/>
              <a:ea typeface="SF Pro Display" pitchFamily="50" charset="0"/>
              <a:cs typeface="SF Pro Display" pitchFamily="50" charset="0"/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José M. S. Pereira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2021-2022</a:t>
            </a: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SF Pro Display" pitchFamily="50" charset="0"/>
              <a:ea typeface="SF Pro Display" pitchFamily="50" charset="0"/>
              <a:cs typeface="SF Pro Display" pitchFamily="50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SF Pro Display" pitchFamily="50" charset="0"/>
              <a:ea typeface="SF Pro Display" pitchFamily="50" charset="0"/>
              <a:cs typeface="SF Pro Display" pitchFamily="50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SF Pro Display" pitchFamily="50" charset="0"/>
              <a:ea typeface="SF Pro Display" pitchFamily="50" charset="0"/>
              <a:cs typeface="SF Pro Display" pitchFamily="50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SF Pro Display" pitchFamily="50" charset="0"/>
              <a:ea typeface="SF Pro Display" pitchFamily="50" charset="0"/>
              <a:cs typeface="SF Pro Display" pitchFamily="50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SF Pro Display" pitchFamily="50" charset="0"/>
              <a:ea typeface="SF Pro Display" pitchFamily="50" charset="0"/>
              <a:cs typeface="SF Pro Display" pitchFamily="50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SF Pro Display" pitchFamily="50" charset="0"/>
              <a:ea typeface="SF Pro Display" pitchFamily="50" charset="0"/>
              <a:cs typeface="SF Pro Display" pitchFamily="50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SF Pro Display" pitchFamily="50" charset="0"/>
              <a:ea typeface="SF Pro Display" pitchFamily="50" charset="0"/>
              <a:cs typeface="SF Pro Display" pitchFamily="50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SF Pro Display" pitchFamily="50" charset="0"/>
              <a:ea typeface="SF Pro Display" pitchFamily="50" charset="0"/>
              <a:cs typeface="SF Pro Display" pitchFamily="50" charset="0"/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jose.manuel.pereira@ua.pt</a:t>
            </a:r>
          </a:p>
        </p:txBody>
      </p:sp>
    </p:spTree>
    <p:extLst>
      <p:ext uri="{BB962C8B-B14F-4D97-AF65-F5344CB8AC3E}">
        <p14:creationId xmlns:p14="http://schemas.microsoft.com/office/powerpoint/2010/main" val="3799030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108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What’s a peptide?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6DADA7-D058-4347-A438-B928E9113B44}"/>
              </a:ext>
            </a:extLst>
          </p:cNvPr>
          <p:cNvSpPr txBox="1"/>
          <p:nvPr/>
        </p:nvSpPr>
        <p:spPr>
          <a:xfrm>
            <a:off x="4969021" y="4689896"/>
            <a:ext cx="5117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Atoms interact with each other in many ways and impose certain positions/rotations.</a:t>
            </a:r>
          </a:p>
        </p:txBody>
      </p:sp>
      <p:pic>
        <p:nvPicPr>
          <p:cNvPr id="4100" name="Picture 4" descr="ForceField | Computational Biology Lab (DLab)">
            <a:extLst>
              <a:ext uri="{FF2B5EF4-FFF2-40B4-BE49-F238E27FC236}">
                <a16:creationId xmlns:a16="http://schemas.microsoft.com/office/drawing/2014/main" id="{F9AF861F-250B-41EA-B539-3DFD236AD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2" t="5222"/>
          <a:stretch/>
        </p:blipFill>
        <p:spPr bwMode="auto">
          <a:xfrm>
            <a:off x="1048623" y="1872751"/>
            <a:ext cx="3053477" cy="462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7358CAD-3BEC-4EDA-A2A3-3BFC3C0EA34D}"/>
              </a:ext>
            </a:extLst>
          </p:cNvPr>
          <p:cNvSpPr txBox="1"/>
          <p:nvPr/>
        </p:nvSpPr>
        <p:spPr>
          <a:xfrm>
            <a:off x="4671358" y="335150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3200" b="0" i="0" u="none" strike="noStrike" baseline="0" dirty="0">
                <a:solidFill>
                  <a:srgbClr val="000000"/>
                </a:solidFill>
                <a:latin typeface="CIVXUE+Roboto-Regular"/>
              </a:rPr>
              <a:t>Δ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IVXUE+Roboto-Regular"/>
              </a:rPr>
              <a:t>G = </a:t>
            </a:r>
            <a:r>
              <a:rPr lang="el-GR" sz="3200" b="0" i="0" u="none" strike="noStrike" baseline="0" dirty="0">
                <a:solidFill>
                  <a:srgbClr val="000000"/>
                </a:solidFill>
                <a:latin typeface="CIVXUE+Roboto-Regular"/>
              </a:rPr>
              <a:t>Δ</a:t>
            </a:r>
            <a:r>
              <a:rPr lang="en-US" sz="3200" b="0" i="0" u="none" strike="noStrike" baseline="0" dirty="0" err="1">
                <a:solidFill>
                  <a:srgbClr val="000000"/>
                </a:solidFill>
                <a:latin typeface="CIVXUE+Roboto-Regular"/>
              </a:rPr>
              <a:t>H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IVXUE+Roboto-Regular"/>
              </a:rPr>
              <a:t>system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IVXUE+Roboto-Regular"/>
              </a:rPr>
              <a:t>—T</a:t>
            </a:r>
            <a:r>
              <a:rPr lang="el-GR" sz="3200" b="0" i="0" u="none" strike="noStrike" baseline="0" dirty="0">
                <a:solidFill>
                  <a:srgbClr val="000000"/>
                </a:solidFill>
                <a:latin typeface="CIVXUE+Roboto-Regular"/>
              </a:rPr>
              <a:t>Δ</a:t>
            </a:r>
            <a:r>
              <a:rPr lang="en-US" sz="3200" b="0" i="0" u="none" strike="noStrike" baseline="0" dirty="0" err="1">
                <a:solidFill>
                  <a:srgbClr val="000000"/>
                </a:solidFill>
                <a:latin typeface="CIVXUE+Roboto-Regular"/>
              </a:rPr>
              <a:t>S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IVXUE+Roboto-Regular"/>
              </a:rPr>
              <a:t>system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IVXUE+Roboto-Regular"/>
              </a:rPr>
              <a:t> </a:t>
            </a:r>
            <a:endParaRPr lang="en-US" dirty="0"/>
          </a:p>
        </p:txBody>
      </p:sp>
      <p:pic>
        <p:nvPicPr>
          <p:cNvPr id="11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E880D417-332E-4ADD-9CE0-7CC163B1B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06087">
            <a:off x="4030715" y="3530051"/>
            <a:ext cx="1800413" cy="162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1A155333-D537-4629-82F2-3AAE465A1F0B}"/>
              </a:ext>
            </a:extLst>
          </p:cNvPr>
          <p:cNvSpPr txBox="1"/>
          <p:nvPr/>
        </p:nvSpPr>
        <p:spPr>
          <a:xfrm>
            <a:off x="4969021" y="5477316"/>
            <a:ext cx="5117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This phenomenon is known as </a:t>
            </a:r>
            <a:r>
              <a:rPr lang="en-US" sz="2000" dirty="0">
                <a:solidFill>
                  <a:srgbClr val="EA2788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enthalpy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75712EB-1084-436B-AF45-74FFDA9BECF4}"/>
              </a:ext>
            </a:extLst>
          </p:cNvPr>
          <p:cNvSpPr txBox="1"/>
          <p:nvPr/>
        </p:nvSpPr>
        <p:spPr>
          <a:xfrm>
            <a:off x="6284352" y="1456532"/>
            <a:ext cx="5521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Atoms interact with the environment (hydrophobic effect, water molecules packaging, </a:t>
            </a:r>
            <a:r>
              <a:rPr lang="en-US" sz="2000" dirty="0" err="1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etc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).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5D27FD9-79EE-40DE-BB47-3A3BA39804B1}"/>
              </a:ext>
            </a:extLst>
          </p:cNvPr>
          <p:cNvSpPr txBox="1"/>
          <p:nvPr/>
        </p:nvSpPr>
        <p:spPr>
          <a:xfrm>
            <a:off x="6284352" y="23234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This is known as </a:t>
            </a:r>
            <a:r>
              <a:rPr lang="en-US" sz="1800" dirty="0">
                <a:solidFill>
                  <a:srgbClr val="00B05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entropy</a:t>
            </a:r>
            <a:r>
              <a:rPr lang="en-US" sz="18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.</a:t>
            </a:r>
          </a:p>
        </p:txBody>
      </p:sp>
      <p:pic>
        <p:nvPicPr>
          <p:cNvPr id="20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1E418451-3998-49AD-A30C-B41FA9254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41881" flipH="1">
            <a:off x="8184086" y="2863277"/>
            <a:ext cx="842376" cy="7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14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108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What’s a peptide?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6DADA7-D058-4347-A438-B928E9113B44}"/>
              </a:ext>
            </a:extLst>
          </p:cNvPr>
          <p:cNvSpPr txBox="1"/>
          <p:nvPr/>
        </p:nvSpPr>
        <p:spPr>
          <a:xfrm>
            <a:off x="772568" y="1787579"/>
            <a:ext cx="5117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Atoms interact with each other and the environment in many ways and impose certain positions/rotations.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DCC8F12-A8DF-400D-AF55-F33E0EA07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399" y="786257"/>
            <a:ext cx="5970066" cy="3980043"/>
          </a:xfrm>
          <a:prstGeom prst="rect">
            <a:avLst/>
          </a:prstGeom>
        </p:spPr>
      </p:pic>
      <p:pic>
        <p:nvPicPr>
          <p:cNvPr id="17" name="Imagem 16" descr="Uma imagem com utensílios de metal, cadeia, luz&#10;&#10;Descrição gerada automaticamente">
            <a:extLst>
              <a:ext uri="{FF2B5EF4-FFF2-40B4-BE49-F238E27FC236}">
                <a16:creationId xmlns:a16="http://schemas.microsoft.com/office/drawing/2014/main" id="{AD311CF1-4A81-40A1-90AC-7EA5B0B5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253" y="2176213"/>
            <a:ext cx="7053679" cy="4702451"/>
          </a:xfrm>
          <a:prstGeom prst="rect">
            <a:avLst/>
          </a:prstGeom>
        </p:spPr>
      </p:pic>
      <p:pic>
        <p:nvPicPr>
          <p:cNvPr id="18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6DC793A6-2388-4408-8FA2-7B8124BEC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1839" flipV="1">
            <a:off x="7951036" y="4612480"/>
            <a:ext cx="1399970" cy="126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08FB6BF0-97B3-4E0A-99DB-64D223E3D522}"/>
              </a:ext>
            </a:extLst>
          </p:cNvPr>
          <p:cNvSpPr txBox="1"/>
          <p:nvPr/>
        </p:nvSpPr>
        <p:spPr>
          <a:xfrm>
            <a:off x="3331364" y="5547774"/>
            <a:ext cx="5458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Naturally, this effects causes the emergence of </a:t>
            </a:r>
            <a:r>
              <a:rPr lang="en-US" sz="2000" dirty="0">
                <a:solidFill>
                  <a:srgbClr val="FF000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secondary structures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, such as the alpha helix.</a:t>
            </a:r>
          </a:p>
        </p:txBody>
      </p:sp>
    </p:spTree>
    <p:extLst>
      <p:ext uri="{BB962C8B-B14F-4D97-AF65-F5344CB8AC3E}">
        <p14:creationId xmlns:p14="http://schemas.microsoft.com/office/powerpoint/2010/main" val="3246205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1D3CBD5-6950-495E-87D8-4661E612D3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108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Ok …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6DADA7-D058-4347-A438-B928E9113B44}"/>
              </a:ext>
            </a:extLst>
          </p:cNvPr>
          <p:cNvSpPr txBox="1"/>
          <p:nvPr/>
        </p:nvSpPr>
        <p:spPr>
          <a:xfrm>
            <a:off x="772568" y="1704543"/>
            <a:ext cx="5728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The peptide structure therefore is a</a:t>
            </a:r>
          </a:p>
          <a:p>
            <a:r>
              <a:rPr lang="en-US" sz="2000" dirty="0">
                <a:solidFill>
                  <a:srgbClr val="F169AD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physical expression of the sequence of aminoacids</a:t>
            </a:r>
          </a:p>
          <a:p>
            <a:r>
              <a:rPr lang="en-US" sz="2000" dirty="0">
                <a:solidFill>
                  <a:schemeClr val="bg1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that compose the peptide.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49315D3-1E6C-4F07-9CD6-34E3E5F5D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9290">
            <a:off x="4542353" y="477661"/>
            <a:ext cx="8854017" cy="5902676"/>
          </a:xfrm>
          <a:prstGeom prst="rect">
            <a:avLst/>
          </a:prstGeom>
          <a:effectLst>
            <a:innerShdw blurRad="63500" dist="50800" dir="8100000">
              <a:prstClr val="black">
                <a:alpha val="50000"/>
              </a:prstClr>
            </a:inn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3FCC2AA-9055-402F-8A7F-218E58ED0545}"/>
              </a:ext>
            </a:extLst>
          </p:cNvPr>
          <p:cNvSpPr txBox="1"/>
          <p:nvPr/>
        </p:nvSpPr>
        <p:spPr>
          <a:xfrm>
            <a:off x="477293" y="5257368"/>
            <a:ext cx="5399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MGSWAEFKQRLA …</a:t>
            </a:r>
          </a:p>
        </p:txBody>
      </p:sp>
      <p:pic>
        <p:nvPicPr>
          <p:cNvPr id="10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DB516416-642C-4A22-BB76-650703CC8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4366840" y="3472845"/>
            <a:ext cx="2925594" cy="264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610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64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Why design peptides?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67D52ED-D125-44A2-A5BF-BAC529D06D82}"/>
              </a:ext>
            </a:extLst>
          </p:cNvPr>
          <p:cNvSpPr txBox="1"/>
          <p:nvPr/>
        </p:nvSpPr>
        <p:spPr>
          <a:xfrm>
            <a:off x="772567" y="1787579"/>
            <a:ext cx="6525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Proteins and peptides are the machines of our cells.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0B28A5-BEC1-40F9-83D0-74BD09A90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63" y="3502929"/>
            <a:ext cx="3650719" cy="29205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2EF463C-3108-4F55-873B-0BC0075B3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882" y="3502928"/>
            <a:ext cx="3650720" cy="29205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E0A3FB5-CC75-4048-AECA-9E0F471942CA}"/>
              </a:ext>
            </a:extLst>
          </p:cNvPr>
          <p:cNvSpPr txBox="1"/>
          <p:nvPr/>
        </p:nvSpPr>
        <p:spPr>
          <a:xfrm>
            <a:off x="834162" y="2677224"/>
            <a:ext cx="36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Structural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817CFFD-3B85-4326-BE8F-5BEA531ABF80}"/>
              </a:ext>
            </a:extLst>
          </p:cNvPr>
          <p:cNvSpPr txBox="1"/>
          <p:nvPr/>
        </p:nvSpPr>
        <p:spPr>
          <a:xfrm>
            <a:off x="4270640" y="2677114"/>
            <a:ext cx="36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Messenger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168506F-466E-4F41-9F9A-C9B04C920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601" y="3502928"/>
            <a:ext cx="3650720" cy="292057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5166696-72E5-49B3-BA5A-66B9F62AB87B}"/>
              </a:ext>
            </a:extLst>
          </p:cNvPr>
          <p:cNvSpPr txBox="1"/>
          <p:nvPr/>
        </p:nvSpPr>
        <p:spPr>
          <a:xfrm>
            <a:off x="8135601" y="2677114"/>
            <a:ext cx="36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Enzimes</a:t>
            </a:r>
            <a:endParaRPr lang="en-US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0EAD7D84-78EC-4EB8-B835-8DD470CAB9E5}"/>
              </a:ext>
            </a:extLst>
          </p:cNvPr>
          <p:cNvCxnSpPr/>
          <p:nvPr/>
        </p:nvCxnSpPr>
        <p:spPr>
          <a:xfrm>
            <a:off x="2407640" y="3145872"/>
            <a:ext cx="4530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387DE169-59F8-406B-8593-BF14192A6CFF}"/>
              </a:ext>
            </a:extLst>
          </p:cNvPr>
          <p:cNvCxnSpPr/>
          <p:nvPr/>
        </p:nvCxnSpPr>
        <p:spPr>
          <a:xfrm>
            <a:off x="5869497" y="3145872"/>
            <a:ext cx="4530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C6C9B18E-A9DA-4918-9E86-A983FA2A92A7}"/>
              </a:ext>
            </a:extLst>
          </p:cNvPr>
          <p:cNvCxnSpPr/>
          <p:nvPr/>
        </p:nvCxnSpPr>
        <p:spPr>
          <a:xfrm>
            <a:off x="9780165" y="3145872"/>
            <a:ext cx="4530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468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64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Why design peptides?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67D52ED-D125-44A2-A5BF-BAC529D06D82}"/>
              </a:ext>
            </a:extLst>
          </p:cNvPr>
          <p:cNvSpPr txBox="1"/>
          <p:nvPr/>
        </p:nvSpPr>
        <p:spPr>
          <a:xfrm>
            <a:off x="772567" y="1787579"/>
            <a:ext cx="6525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Proteins and peptides are the machines of our cells.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E0A3FB5-CC75-4048-AECA-9E0F471942CA}"/>
              </a:ext>
            </a:extLst>
          </p:cNvPr>
          <p:cNvSpPr txBox="1"/>
          <p:nvPr/>
        </p:nvSpPr>
        <p:spPr>
          <a:xfrm>
            <a:off x="2772019" y="2677224"/>
            <a:ext cx="36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Antibodies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817CFFD-3B85-4326-BE8F-5BEA531ABF80}"/>
              </a:ext>
            </a:extLst>
          </p:cNvPr>
          <p:cNvSpPr txBox="1"/>
          <p:nvPr/>
        </p:nvSpPr>
        <p:spPr>
          <a:xfrm>
            <a:off x="6208497" y="2677114"/>
            <a:ext cx="36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Transport</a:t>
            </a:r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0EAD7D84-78EC-4EB8-B835-8DD470CAB9E5}"/>
              </a:ext>
            </a:extLst>
          </p:cNvPr>
          <p:cNvCxnSpPr/>
          <p:nvPr/>
        </p:nvCxnSpPr>
        <p:spPr>
          <a:xfrm>
            <a:off x="4345497" y="3145872"/>
            <a:ext cx="4530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387DE169-59F8-406B-8593-BF14192A6CFF}"/>
              </a:ext>
            </a:extLst>
          </p:cNvPr>
          <p:cNvCxnSpPr/>
          <p:nvPr/>
        </p:nvCxnSpPr>
        <p:spPr>
          <a:xfrm>
            <a:off x="7807354" y="3145872"/>
            <a:ext cx="4530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28B1CCAE-EC82-4CF3-BD0B-11C10BB7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19" y="3502928"/>
            <a:ext cx="3650719" cy="292057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7AC7492-373A-48A0-8A67-D729010EA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497" y="3428999"/>
            <a:ext cx="3743129" cy="299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06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64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Why design peptides?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67D52ED-D125-44A2-A5BF-BAC529D06D82}"/>
              </a:ext>
            </a:extLst>
          </p:cNvPr>
          <p:cNvSpPr txBox="1"/>
          <p:nvPr/>
        </p:nvSpPr>
        <p:spPr>
          <a:xfrm>
            <a:off x="772568" y="1787579"/>
            <a:ext cx="4961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Designing a peptide means </a:t>
            </a:r>
            <a:r>
              <a:rPr lang="en-US" sz="2000" dirty="0">
                <a:solidFill>
                  <a:srgbClr val="EA2788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trading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, </a:t>
            </a:r>
            <a:r>
              <a:rPr lang="en-US" sz="2000" dirty="0">
                <a:solidFill>
                  <a:srgbClr val="EA2788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removing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or </a:t>
            </a:r>
            <a:r>
              <a:rPr lang="en-US" sz="2000" dirty="0">
                <a:solidFill>
                  <a:srgbClr val="EA2788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adding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one or more aminoacids of a peptide to obtain a </a:t>
            </a:r>
            <a:r>
              <a:rPr lang="en-US" sz="2000" dirty="0">
                <a:solidFill>
                  <a:srgbClr val="0070C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new structure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7A3F6A-F5AD-463A-B6DB-47BB33C6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03189">
            <a:off x="6125200" y="1558772"/>
            <a:ext cx="6585722" cy="4664887"/>
          </a:xfrm>
          <a:prstGeom prst="rect">
            <a:avLst/>
          </a:prstGeom>
          <a:noFill/>
          <a:effectLst>
            <a:outerShdw blurRad="63500" dist="762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FCF2BB2-1B42-48A0-BB3E-43355C1B5E1D}"/>
              </a:ext>
            </a:extLst>
          </p:cNvPr>
          <p:cNvSpPr txBox="1"/>
          <p:nvPr/>
        </p:nvSpPr>
        <p:spPr>
          <a:xfrm>
            <a:off x="-140603" y="3429000"/>
            <a:ext cx="5419288" cy="258532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00B050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Structure</a:t>
            </a:r>
          </a:p>
          <a:p>
            <a:pPr algn="ctr"/>
            <a:r>
              <a:rPr lang="en-US" sz="5400" dirty="0">
                <a:solidFill>
                  <a:srgbClr val="00B050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=</a:t>
            </a:r>
          </a:p>
          <a:p>
            <a:pPr algn="ctr"/>
            <a:r>
              <a:rPr lang="en-US" sz="5400" dirty="0">
                <a:solidFill>
                  <a:srgbClr val="00B050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4228896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64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Why design peptides?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67D52ED-D125-44A2-A5BF-BAC529D06D82}"/>
              </a:ext>
            </a:extLst>
          </p:cNvPr>
          <p:cNvSpPr txBox="1"/>
          <p:nvPr/>
        </p:nvSpPr>
        <p:spPr>
          <a:xfrm>
            <a:off x="772568" y="1787579"/>
            <a:ext cx="4961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Some examples: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14FEDC2-8B76-4575-B8D5-6748AB438CF7}"/>
              </a:ext>
            </a:extLst>
          </p:cNvPr>
          <p:cNvGrpSpPr/>
          <p:nvPr/>
        </p:nvGrpSpPr>
        <p:grpSpPr>
          <a:xfrm>
            <a:off x="2491581" y="3070584"/>
            <a:ext cx="6969920" cy="1797350"/>
            <a:chOff x="1119980" y="2826382"/>
            <a:chExt cx="9952039" cy="256635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EECFBDE-4302-4431-8F19-43135520D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981" y="2826383"/>
              <a:ext cx="9952038" cy="2566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B839842F-B65C-4508-B48B-743892DA3A46}"/>
                </a:ext>
              </a:extLst>
            </p:cNvPr>
            <p:cNvSpPr/>
            <p:nvPr/>
          </p:nvSpPr>
          <p:spPr>
            <a:xfrm>
              <a:off x="1119980" y="2826382"/>
              <a:ext cx="442119" cy="5010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8253C5F-0DD1-46B3-B0C0-9018BBC6ED7E}"/>
              </a:ext>
            </a:extLst>
          </p:cNvPr>
          <p:cNvSpPr txBox="1"/>
          <p:nvPr/>
        </p:nvSpPr>
        <p:spPr>
          <a:xfrm>
            <a:off x="639082" y="5456239"/>
            <a:ext cx="4961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Protein that does nothing</a:t>
            </a:r>
          </a:p>
        </p:txBody>
      </p:sp>
      <p:pic>
        <p:nvPicPr>
          <p:cNvPr id="11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18CD3B48-4802-4E4D-B676-A64ECA76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242290" flipH="1" flipV="1">
            <a:off x="2073488" y="4394672"/>
            <a:ext cx="981081" cy="88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B454F8F7-E0EC-4483-83FD-6DEEC40F1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83952" flipV="1">
            <a:off x="4286092" y="4271248"/>
            <a:ext cx="1217602" cy="110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50518BC-2735-4B49-9C3D-E64FAD0F8ABD}"/>
              </a:ext>
            </a:extLst>
          </p:cNvPr>
          <p:cNvSpPr txBox="1"/>
          <p:nvPr/>
        </p:nvSpPr>
        <p:spPr>
          <a:xfrm>
            <a:off x="4500019" y="5482476"/>
            <a:ext cx="4961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Part of HIV virus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FA8F51A-C3AC-4AD7-98E3-E9B4E880F313}"/>
              </a:ext>
            </a:extLst>
          </p:cNvPr>
          <p:cNvSpPr txBox="1"/>
          <p:nvPr/>
        </p:nvSpPr>
        <p:spPr>
          <a:xfrm>
            <a:off x="7152480" y="2200773"/>
            <a:ext cx="4961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Possible new vaccine protein</a:t>
            </a:r>
          </a:p>
        </p:txBody>
      </p:sp>
      <p:pic>
        <p:nvPicPr>
          <p:cNvPr id="15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F69FEB57-B3BB-47DE-8BE9-100BC4657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2760" flipV="1">
            <a:off x="7358885" y="2652112"/>
            <a:ext cx="1010814" cy="91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8C1F2C4-3A20-480D-B20E-E7F0E8DAEB6B}"/>
              </a:ext>
            </a:extLst>
          </p:cNvPr>
          <p:cNvSpPr txBox="1"/>
          <p:nvPr/>
        </p:nvSpPr>
        <p:spPr>
          <a:xfrm>
            <a:off x="9065962" y="60970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595959"/>
                </a:solidFill>
                <a:effectLst/>
                <a:latin typeface="Calibri" panose="020F0502020204030204" pitchFamily="34" charset="0"/>
              </a:rPr>
              <a:t>Correia et al. (2010, 2014)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64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F7703DD-C22D-498D-9806-43B8D7DDCDBE}"/>
              </a:ext>
            </a:extLst>
          </p:cNvPr>
          <p:cNvGrpSpPr/>
          <p:nvPr/>
        </p:nvGrpSpPr>
        <p:grpSpPr>
          <a:xfrm>
            <a:off x="2203450" y="2930631"/>
            <a:ext cx="7219950" cy="2093517"/>
            <a:chOff x="971550" y="2370770"/>
            <a:chExt cx="10248900" cy="29718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0FE4546-8E03-4E4B-8F6A-1EEC919D30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50" y="2370770"/>
              <a:ext cx="10248900" cy="297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FDB26BD5-9A0E-4D81-8A35-1A0347D80B44}"/>
                </a:ext>
              </a:extLst>
            </p:cNvPr>
            <p:cNvSpPr/>
            <p:nvPr/>
          </p:nvSpPr>
          <p:spPr>
            <a:xfrm>
              <a:off x="1119980" y="2789309"/>
              <a:ext cx="442119" cy="5010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64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Why design peptides?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67D52ED-D125-44A2-A5BF-BAC529D06D82}"/>
              </a:ext>
            </a:extLst>
          </p:cNvPr>
          <p:cNvSpPr txBox="1"/>
          <p:nvPr/>
        </p:nvSpPr>
        <p:spPr>
          <a:xfrm>
            <a:off x="772568" y="1787579"/>
            <a:ext cx="4961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Some examples: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8253C5F-0DD1-46B3-B0C0-9018BBC6ED7E}"/>
              </a:ext>
            </a:extLst>
          </p:cNvPr>
          <p:cNvSpPr txBox="1"/>
          <p:nvPr/>
        </p:nvSpPr>
        <p:spPr>
          <a:xfrm>
            <a:off x="2203450" y="5578164"/>
            <a:ext cx="4961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Old protein</a:t>
            </a:r>
          </a:p>
        </p:txBody>
      </p:sp>
      <p:pic>
        <p:nvPicPr>
          <p:cNvPr id="11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18CD3B48-4802-4E4D-B676-A64ECA76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81611" flipH="1" flipV="1">
            <a:off x="2316279" y="4792738"/>
            <a:ext cx="809032" cy="73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4FA8F51A-C3AC-4AD7-98E3-E9B4E880F313}"/>
              </a:ext>
            </a:extLst>
          </p:cNvPr>
          <p:cNvSpPr txBox="1"/>
          <p:nvPr/>
        </p:nvSpPr>
        <p:spPr>
          <a:xfrm>
            <a:off x="6300402" y="1799592"/>
            <a:ext cx="4961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New protein was mutated and is now able to grab uranium from sea water</a:t>
            </a:r>
          </a:p>
        </p:txBody>
      </p:sp>
      <p:pic>
        <p:nvPicPr>
          <p:cNvPr id="15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F69FEB57-B3BB-47DE-8BE9-100BC4657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2760" flipV="1">
            <a:off x="6546086" y="2648665"/>
            <a:ext cx="1010814" cy="91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6C34AA9-9C5F-400C-9E31-089D928BE4D0}"/>
              </a:ext>
            </a:extLst>
          </p:cNvPr>
          <p:cNvSpPr txBox="1"/>
          <p:nvPr/>
        </p:nvSpPr>
        <p:spPr>
          <a:xfrm>
            <a:off x="9065962" y="60970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95959"/>
                </a:solidFill>
                <a:effectLst/>
                <a:latin typeface="Calibri" panose="020F0502020204030204" pitchFamily="34" charset="0"/>
              </a:rPr>
              <a:t>Zhou at al. (2014)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771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1D3CBD5-6950-495E-87D8-4661E612D3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773A3FE-B9CB-4934-837C-8B8C26934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30374">
            <a:off x="2546045" y="-449992"/>
            <a:ext cx="13981165" cy="953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108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That makes sense …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6DADA7-D058-4347-A438-B928E9113B44}"/>
              </a:ext>
            </a:extLst>
          </p:cNvPr>
          <p:cNvSpPr txBox="1"/>
          <p:nvPr/>
        </p:nvSpPr>
        <p:spPr>
          <a:xfrm>
            <a:off x="772568" y="1704543"/>
            <a:ext cx="5728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Protein design </a:t>
            </a:r>
            <a:r>
              <a:rPr lang="en-US" sz="2000" dirty="0">
                <a:solidFill>
                  <a:schemeClr val="bg1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unlocks the potential of proteins not yet explored by nature.</a:t>
            </a:r>
          </a:p>
        </p:txBody>
      </p:sp>
    </p:spTree>
    <p:extLst>
      <p:ext uri="{BB962C8B-B14F-4D97-AF65-F5344CB8AC3E}">
        <p14:creationId xmlns:p14="http://schemas.microsoft.com/office/powerpoint/2010/main" val="86875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64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How?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67D52ED-D125-44A2-A5BF-BAC529D06D82}"/>
              </a:ext>
            </a:extLst>
          </p:cNvPr>
          <p:cNvSpPr txBox="1"/>
          <p:nvPr/>
        </p:nvSpPr>
        <p:spPr>
          <a:xfrm>
            <a:off x="772568" y="1787579"/>
            <a:ext cx="4961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Traditionally done by blind mutations in a lab.</a:t>
            </a:r>
          </a:p>
          <a:p>
            <a:r>
              <a:rPr lang="en-US" sz="2000" dirty="0">
                <a:solidFill>
                  <a:schemeClr val="accent2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Computational tools save time and money.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A41ACF3-F4E4-4DAD-A976-6546A8D96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806450"/>
            <a:ext cx="5526781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90DA75C-5687-4C86-883E-A32F54A15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3" y="2946400"/>
            <a:ext cx="4401617" cy="262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F0741BF3-724C-4DE7-AE4A-26043C4F0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3931" flipV="1">
            <a:off x="1056870" y="5175498"/>
            <a:ext cx="1010814" cy="91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9DCDDB1D-1068-42B6-B9DA-95EDBD425538}"/>
              </a:ext>
            </a:extLst>
          </p:cNvPr>
          <p:cNvSpPr txBox="1"/>
          <p:nvPr/>
        </p:nvSpPr>
        <p:spPr>
          <a:xfrm>
            <a:off x="1562278" y="6267898"/>
            <a:ext cx="4961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When searching ScienceDirect for “Protein Design”</a:t>
            </a:r>
          </a:p>
        </p:txBody>
      </p:sp>
    </p:spTree>
    <p:extLst>
      <p:ext uri="{BB962C8B-B14F-4D97-AF65-F5344CB8AC3E}">
        <p14:creationId xmlns:p14="http://schemas.microsoft.com/office/powerpoint/2010/main" val="931101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509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Program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96B4FAF-3D49-4E29-A541-C75518407C99}"/>
              </a:ext>
            </a:extLst>
          </p:cNvPr>
          <p:cNvSpPr/>
          <p:nvPr/>
        </p:nvSpPr>
        <p:spPr>
          <a:xfrm>
            <a:off x="948738" y="2440016"/>
            <a:ext cx="1550370" cy="5033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81559ABF-98A5-480B-AFF1-CA7202BEFF79}"/>
              </a:ext>
            </a:extLst>
          </p:cNvPr>
          <p:cNvSpPr/>
          <p:nvPr/>
        </p:nvSpPr>
        <p:spPr>
          <a:xfrm>
            <a:off x="6060623" y="2440016"/>
            <a:ext cx="4886457" cy="5033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5B29EF05-3BC1-4917-BAD2-5192E9756FC1}"/>
              </a:ext>
            </a:extLst>
          </p:cNvPr>
          <p:cNvSpPr/>
          <p:nvPr/>
        </p:nvSpPr>
        <p:spPr>
          <a:xfrm>
            <a:off x="2670659" y="2440016"/>
            <a:ext cx="3218413" cy="5033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30698EE-61C9-448D-A454-E8C87C126FC6}"/>
              </a:ext>
            </a:extLst>
          </p:cNvPr>
          <p:cNvSpPr txBox="1"/>
          <p:nvPr/>
        </p:nvSpPr>
        <p:spPr>
          <a:xfrm>
            <a:off x="948738" y="2491631"/>
            <a:ext cx="1550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Intro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D39C475-9273-4F4F-ABB5-1D6E307D9B41}"/>
              </a:ext>
            </a:extLst>
          </p:cNvPr>
          <p:cNvSpPr txBox="1"/>
          <p:nvPr/>
        </p:nvSpPr>
        <p:spPr>
          <a:xfrm>
            <a:off x="2670659" y="2491631"/>
            <a:ext cx="3218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Practical examples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CDBF2D0-EB52-436A-8021-662940923ED4}"/>
              </a:ext>
            </a:extLst>
          </p:cNvPr>
          <p:cNvSpPr txBox="1"/>
          <p:nvPr/>
        </p:nvSpPr>
        <p:spPr>
          <a:xfrm>
            <a:off x="6096000" y="2491631"/>
            <a:ext cx="4851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Challenge</a:t>
            </a:r>
          </a:p>
        </p:txBody>
      </p:sp>
      <p:pic>
        <p:nvPicPr>
          <p:cNvPr id="3074" name="Picture 2" descr="Challenge Accepted | Know Your Meme">
            <a:extLst>
              <a:ext uri="{FF2B5EF4-FFF2-40B4-BE49-F238E27FC236}">
                <a16:creationId xmlns:a16="http://schemas.microsoft.com/office/drawing/2014/main" id="{791C9844-048B-4342-91B1-4DD9047987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84"/>
          <a:stretch/>
        </p:blipFill>
        <p:spPr bwMode="auto">
          <a:xfrm>
            <a:off x="6888114" y="266700"/>
            <a:ext cx="3266852" cy="215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EBD7095C-DB4C-45EE-A290-BA5BE57AD4C5}"/>
              </a:ext>
            </a:extLst>
          </p:cNvPr>
          <p:cNvSpPr txBox="1"/>
          <p:nvPr/>
        </p:nvSpPr>
        <p:spPr>
          <a:xfrm>
            <a:off x="948738" y="2943356"/>
            <a:ext cx="1550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30 min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AD56E5E-2FBB-46EA-A7F5-0EB9191A44C4}"/>
              </a:ext>
            </a:extLst>
          </p:cNvPr>
          <p:cNvSpPr txBox="1"/>
          <p:nvPr/>
        </p:nvSpPr>
        <p:spPr>
          <a:xfrm>
            <a:off x="3504680" y="2943356"/>
            <a:ext cx="1550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60 min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A3E6E83-149B-441B-A49B-BFF15444A289}"/>
              </a:ext>
            </a:extLst>
          </p:cNvPr>
          <p:cNvSpPr txBox="1"/>
          <p:nvPr/>
        </p:nvSpPr>
        <p:spPr>
          <a:xfrm>
            <a:off x="7746355" y="2943355"/>
            <a:ext cx="1550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90 min</a:t>
            </a:r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AF58E59E-B4BE-4832-A75E-E456916F7A07}"/>
              </a:ext>
            </a:extLst>
          </p:cNvPr>
          <p:cNvCxnSpPr/>
          <p:nvPr/>
        </p:nvCxnSpPr>
        <p:spPr>
          <a:xfrm>
            <a:off x="5964572" y="2440016"/>
            <a:ext cx="0" cy="17700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D64C6D0-92CE-4FB0-BA2F-20560FE01B53}"/>
              </a:ext>
            </a:extLst>
          </p:cNvPr>
          <p:cNvSpPr txBox="1"/>
          <p:nvPr/>
        </p:nvSpPr>
        <p:spPr>
          <a:xfrm>
            <a:off x="5964572" y="3809983"/>
            <a:ext cx="4851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4012270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64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How?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67D52ED-D125-44A2-A5BF-BAC529D06D82}"/>
              </a:ext>
            </a:extLst>
          </p:cNvPr>
          <p:cNvSpPr txBox="1"/>
          <p:nvPr/>
        </p:nvSpPr>
        <p:spPr>
          <a:xfrm>
            <a:off x="772568" y="1901879"/>
            <a:ext cx="4497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Conformational search engine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E90F029-5146-466B-999E-FB2E706DD584}"/>
              </a:ext>
            </a:extLst>
          </p:cNvPr>
          <p:cNvSpPr txBox="1"/>
          <p:nvPr/>
        </p:nvSpPr>
        <p:spPr>
          <a:xfrm>
            <a:off x="772568" y="3009757"/>
            <a:ext cx="4497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Changes the structure (and sometimes sequence) of a peptide</a:t>
            </a:r>
            <a:endParaRPr lang="en-US" sz="2000" dirty="0">
              <a:solidFill>
                <a:schemeClr val="accent2"/>
              </a:solidFill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870FCF1-52DE-4031-A663-97764347753B}"/>
              </a:ext>
            </a:extLst>
          </p:cNvPr>
          <p:cNvSpPr txBox="1"/>
          <p:nvPr/>
        </p:nvSpPr>
        <p:spPr>
          <a:xfrm>
            <a:off x="6921500" y="1901879"/>
            <a:ext cx="4497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A2788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Energy function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7A40FEC-5DB2-484F-822B-C28824CB6AFF}"/>
              </a:ext>
            </a:extLst>
          </p:cNvPr>
          <p:cNvSpPr txBox="1"/>
          <p:nvPr/>
        </p:nvSpPr>
        <p:spPr>
          <a:xfrm>
            <a:off x="6921500" y="3009757"/>
            <a:ext cx="4497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Evaluates the energy (or fitness) of a given structure</a:t>
            </a:r>
            <a:endParaRPr lang="en-US" sz="2000" dirty="0">
              <a:solidFill>
                <a:schemeClr val="accent2"/>
              </a:solidFill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2728FCD-CB7E-47ED-9943-2622675F27F1}"/>
              </a:ext>
            </a:extLst>
          </p:cNvPr>
          <p:cNvSpPr txBox="1"/>
          <p:nvPr/>
        </p:nvSpPr>
        <p:spPr>
          <a:xfrm>
            <a:off x="5846762" y="2226438"/>
            <a:ext cx="664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+</a:t>
            </a:r>
          </a:p>
        </p:txBody>
      </p:sp>
      <p:pic>
        <p:nvPicPr>
          <p:cNvPr id="13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23349C3C-6537-496D-ABA2-3C1F547E0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3931" flipV="1">
            <a:off x="2724229" y="2330996"/>
            <a:ext cx="594608" cy="53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880D24A1-C73B-4372-AE1E-15CE10A89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64000">
            <a:off x="8901126" y="2349699"/>
            <a:ext cx="559421" cy="50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 descr="Uma imagem com texto, abridor, engrenagem&#10;&#10;Descrição gerada automaticamente">
            <a:extLst>
              <a:ext uri="{FF2B5EF4-FFF2-40B4-BE49-F238E27FC236}">
                <a16:creationId xmlns:a16="http://schemas.microsoft.com/office/drawing/2014/main" id="{631C539D-01BF-485F-A3B0-69979D102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26" y="3474327"/>
            <a:ext cx="6133974" cy="3450360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6290C3C1-8CE3-434E-AAAD-4C3AC23D6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188509"/>
            <a:ext cx="4728150" cy="235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105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m texto, abridor, engrenagem&#10;&#10;Descrição gerada automaticamente">
            <a:extLst>
              <a:ext uri="{FF2B5EF4-FFF2-40B4-BE49-F238E27FC236}">
                <a16:creationId xmlns:a16="http://schemas.microsoft.com/office/drawing/2014/main" id="{631C539D-01BF-485F-A3B0-69979D102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26" y="3474327"/>
            <a:ext cx="6133974" cy="3450360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6366908-C492-40BD-B73B-C93F164ED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188509"/>
            <a:ext cx="4728150" cy="235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64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How?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67D52ED-D125-44A2-A5BF-BAC529D06D82}"/>
              </a:ext>
            </a:extLst>
          </p:cNvPr>
          <p:cNvSpPr txBox="1"/>
          <p:nvPr/>
        </p:nvSpPr>
        <p:spPr>
          <a:xfrm>
            <a:off x="772568" y="1901879"/>
            <a:ext cx="4497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Conformational search engine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E90F029-5146-466B-999E-FB2E706DD584}"/>
              </a:ext>
            </a:extLst>
          </p:cNvPr>
          <p:cNvSpPr txBox="1"/>
          <p:nvPr/>
        </p:nvSpPr>
        <p:spPr>
          <a:xfrm>
            <a:off x="772568" y="3009757"/>
            <a:ext cx="4497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Monte-Carlo</a:t>
            </a:r>
          </a:p>
          <a:p>
            <a:pPr algn="ctr"/>
            <a:r>
              <a:rPr lang="en-US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Steepest Descent</a:t>
            </a:r>
          </a:p>
          <a:p>
            <a:pPr algn="ctr"/>
            <a:r>
              <a:rPr lang="en-US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Molecular Dynamics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870FCF1-52DE-4031-A663-97764347753B}"/>
              </a:ext>
            </a:extLst>
          </p:cNvPr>
          <p:cNvSpPr txBox="1"/>
          <p:nvPr/>
        </p:nvSpPr>
        <p:spPr>
          <a:xfrm>
            <a:off x="6921500" y="1901879"/>
            <a:ext cx="4497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A2788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Energy function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7A40FEC-5DB2-484F-822B-C28824CB6AFF}"/>
              </a:ext>
            </a:extLst>
          </p:cNvPr>
          <p:cNvSpPr txBox="1"/>
          <p:nvPr/>
        </p:nvSpPr>
        <p:spPr>
          <a:xfrm>
            <a:off x="6921500" y="3009614"/>
            <a:ext cx="4497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Forcefields</a:t>
            </a:r>
          </a:p>
          <a:p>
            <a:pPr algn="ctr"/>
            <a:r>
              <a:rPr lang="en-US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Density Functional Theory (DFT)</a:t>
            </a:r>
          </a:p>
          <a:p>
            <a:pPr algn="ctr"/>
            <a:r>
              <a:rPr lang="en-US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Machine Learning and AI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2728FCD-CB7E-47ED-9943-2622675F27F1}"/>
              </a:ext>
            </a:extLst>
          </p:cNvPr>
          <p:cNvSpPr txBox="1"/>
          <p:nvPr/>
        </p:nvSpPr>
        <p:spPr>
          <a:xfrm>
            <a:off x="5846762" y="2226438"/>
            <a:ext cx="664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+</a:t>
            </a:r>
          </a:p>
        </p:txBody>
      </p:sp>
      <p:pic>
        <p:nvPicPr>
          <p:cNvPr id="13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23349C3C-6537-496D-ABA2-3C1F547E0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3931" flipV="1">
            <a:off x="2724229" y="2330996"/>
            <a:ext cx="594608" cy="53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880D24A1-C73B-4372-AE1E-15CE10A89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64000">
            <a:off x="8901126" y="2349699"/>
            <a:ext cx="559421" cy="50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777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1D3CBD5-6950-495E-87D8-4661E612D3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108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Alright, I get it now.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6DADA7-D058-4347-A438-B928E9113B44}"/>
              </a:ext>
            </a:extLst>
          </p:cNvPr>
          <p:cNvSpPr txBox="1"/>
          <p:nvPr/>
        </p:nvSpPr>
        <p:spPr>
          <a:xfrm>
            <a:off x="772567" y="1704543"/>
            <a:ext cx="7098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Computational manipulation of proteins requires a </a:t>
            </a:r>
            <a:r>
              <a:rPr lang="en-US" sz="2000" dirty="0">
                <a:solidFill>
                  <a:srgbClr val="FFC00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conformational search engine </a:t>
            </a:r>
            <a:r>
              <a:rPr lang="en-US" sz="2000" dirty="0">
                <a:solidFill>
                  <a:schemeClr val="bg1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that</a:t>
            </a:r>
            <a:r>
              <a:rPr lang="en-US" sz="2000" dirty="0">
                <a:solidFill>
                  <a:srgbClr val="FFC00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exhaustively samples the conformational space in search for the structure that mimics reality with the </a:t>
            </a:r>
            <a:r>
              <a:rPr lang="en-US" sz="2000" dirty="0">
                <a:solidFill>
                  <a:srgbClr val="FFC00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highest possible affinity (highest energy function score)</a:t>
            </a:r>
            <a:r>
              <a:rPr lang="en-US" sz="2000" dirty="0">
                <a:solidFill>
                  <a:schemeClr val="bg1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.</a:t>
            </a:r>
          </a:p>
        </p:txBody>
      </p:sp>
      <p:pic>
        <p:nvPicPr>
          <p:cNvPr id="3" name="Imagem 2" descr="Uma imagem com cadeia, utensílios de metal, objeto de exterior&#10;&#10;Descrição gerada automaticamente">
            <a:extLst>
              <a:ext uri="{FF2B5EF4-FFF2-40B4-BE49-F238E27FC236}">
                <a16:creationId xmlns:a16="http://schemas.microsoft.com/office/drawing/2014/main" id="{3754B2C5-B1BE-41C6-91E1-D403E75D9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55266">
            <a:off x="4074399" y="600102"/>
            <a:ext cx="10150844" cy="447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75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7703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Some practical exercises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9F59441-EA81-4702-859B-09E60CE46E72}"/>
              </a:ext>
            </a:extLst>
          </p:cNvPr>
          <p:cNvSpPr txBox="1"/>
          <p:nvPr/>
        </p:nvSpPr>
        <p:spPr>
          <a:xfrm>
            <a:off x="772568" y="1857964"/>
            <a:ext cx="5724947" cy="1670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In the first class we’ll focus on the conformational manipulation.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Learn how to use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PyMOL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;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Explore the basics of ProtoSyn;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Visualize some quick molecular manipulations;</a:t>
            </a:r>
          </a:p>
        </p:txBody>
      </p:sp>
    </p:spTree>
    <p:extLst>
      <p:ext uri="{BB962C8B-B14F-4D97-AF65-F5344CB8AC3E}">
        <p14:creationId xmlns:p14="http://schemas.microsoft.com/office/powerpoint/2010/main" val="2503010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C92E01A-A9E1-4D8E-97B9-6FED88C81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3335" y="2589377"/>
            <a:ext cx="7588665" cy="426862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64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The challenge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7037B1F-DE0C-4939-A15D-9148F73200AE}"/>
              </a:ext>
            </a:extLst>
          </p:cNvPr>
          <p:cNvSpPr txBox="1"/>
          <p:nvPr/>
        </p:nvSpPr>
        <p:spPr>
          <a:xfrm>
            <a:off x="772568" y="1661096"/>
            <a:ext cx="66474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Part 1</a:t>
            </a:r>
          </a:p>
          <a:p>
            <a:endParaRPr lang="en-US" sz="2000" dirty="0">
              <a:solidFill>
                <a:srgbClr val="00B050"/>
              </a:solidFill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The first step to any design effort is the ability to change the nature of aminoacids in the structure. In other words, we must be able to perform mutations!</a:t>
            </a:r>
          </a:p>
        </p:txBody>
      </p:sp>
      <p:pic>
        <p:nvPicPr>
          <p:cNvPr id="10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9A877D19-8DD5-4656-960B-361EBAAD8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54923">
            <a:off x="5536304" y="3674765"/>
            <a:ext cx="1342217" cy="121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1B2EB28-FA40-499A-BED9-960A0A23A07B}"/>
              </a:ext>
            </a:extLst>
          </p:cNvPr>
          <p:cNvSpPr txBox="1"/>
          <p:nvPr/>
        </p:nvSpPr>
        <p:spPr>
          <a:xfrm>
            <a:off x="900755" y="4490381"/>
            <a:ext cx="4762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Changing the nature of aminoacids introduces new properties to the overall protein/peptide.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E6C4A4C-FCD6-497E-ABE7-318BAE771F1E}"/>
              </a:ext>
            </a:extLst>
          </p:cNvPr>
          <p:cNvSpPr txBox="1"/>
          <p:nvPr/>
        </p:nvSpPr>
        <p:spPr>
          <a:xfrm>
            <a:off x="755767" y="6218048"/>
            <a:ext cx="9646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The first part, we’ll attempt to </a:t>
            </a:r>
            <a:r>
              <a:rPr lang="en-US" sz="1600" dirty="0">
                <a:solidFill>
                  <a:srgbClr val="7030A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mutate</a:t>
            </a:r>
            <a:r>
              <a:rPr lang="en-US" sz="16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a residue.</a:t>
            </a:r>
          </a:p>
        </p:txBody>
      </p:sp>
    </p:spTree>
    <p:extLst>
      <p:ext uri="{BB962C8B-B14F-4D97-AF65-F5344CB8AC3E}">
        <p14:creationId xmlns:p14="http://schemas.microsoft.com/office/powerpoint/2010/main" val="2530864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64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The challenge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7037B1F-DE0C-4939-A15D-9148F73200AE}"/>
              </a:ext>
            </a:extLst>
          </p:cNvPr>
          <p:cNvSpPr txBox="1"/>
          <p:nvPr/>
        </p:nvSpPr>
        <p:spPr>
          <a:xfrm>
            <a:off x="772568" y="1661096"/>
            <a:ext cx="66474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Part 2</a:t>
            </a:r>
          </a:p>
          <a:p>
            <a:endParaRPr lang="en-US" sz="2000" dirty="0">
              <a:solidFill>
                <a:srgbClr val="00B050"/>
              </a:solidFill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 sub-problem of computational design of proteins is the correct placement of sidechains.</a:t>
            </a: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It is the sidechain interaction with each other and the environment that mostly provides the functionality to proteins (for example, enzymatic or catalytic activity).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282FBA4-5860-401C-B857-E2E84D3D2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16311" y="1380417"/>
            <a:ext cx="8556310" cy="4812924"/>
          </a:xfrm>
          <a:prstGeom prst="rect">
            <a:avLst/>
          </a:prstGeom>
        </p:spPr>
      </p:pic>
      <p:pic>
        <p:nvPicPr>
          <p:cNvPr id="10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9A877D19-8DD5-4656-960B-361EBAAD8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98980" flipV="1">
            <a:off x="5630308" y="4488382"/>
            <a:ext cx="1342217" cy="121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1B2EB28-FA40-499A-BED9-960A0A23A07B}"/>
              </a:ext>
            </a:extLst>
          </p:cNvPr>
          <p:cNvSpPr txBox="1"/>
          <p:nvPr/>
        </p:nvSpPr>
        <p:spPr>
          <a:xfrm>
            <a:off x="772568" y="4859005"/>
            <a:ext cx="4762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Each sidechain can have multiple conformations (called </a:t>
            </a:r>
            <a:r>
              <a:rPr lang="en-US" sz="1600" dirty="0">
                <a:solidFill>
                  <a:srgbClr val="0070C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rotamers</a:t>
            </a:r>
            <a:r>
              <a:rPr lang="en-US" sz="16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). Which is the correct combination of rotamers of all sidechains that stabilizes the structure?</a:t>
            </a:r>
          </a:p>
        </p:txBody>
      </p:sp>
    </p:spTree>
    <p:extLst>
      <p:ext uri="{BB962C8B-B14F-4D97-AF65-F5344CB8AC3E}">
        <p14:creationId xmlns:p14="http://schemas.microsoft.com/office/powerpoint/2010/main" val="2091240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64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The challenge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2D92C4D6-F24C-488D-B692-AB00B8B4654E}"/>
              </a:ext>
            </a:extLst>
          </p:cNvPr>
          <p:cNvGrpSpPr/>
          <p:nvPr/>
        </p:nvGrpSpPr>
        <p:grpSpPr>
          <a:xfrm>
            <a:off x="0" y="3797884"/>
            <a:ext cx="5695215" cy="2217066"/>
            <a:chOff x="6452044" y="1082407"/>
            <a:chExt cx="7279029" cy="2833622"/>
          </a:xfrm>
        </p:grpSpPr>
        <p:pic>
          <p:nvPicPr>
            <p:cNvPr id="4" name="Imagem 3" descr="Uma imagem com interior, roxo&#10;&#10;Descrição gerada automaticamente">
              <a:extLst>
                <a:ext uri="{FF2B5EF4-FFF2-40B4-BE49-F238E27FC236}">
                  <a16:creationId xmlns:a16="http://schemas.microsoft.com/office/drawing/2014/main" id="{7FF824E0-4432-4AE9-ADB1-F84F97EE8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0638" y="1082407"/>
              <a:ext cx="4250435" cy="2833622"/>
            </a:xfrm>
            <a:prstGeom prst="rect">
              <a:avLst/>
            </a:prstGeom>
          </p:spPr>
        </p:pic>
        <p:pic>
          <p:nvPicPr>
            <p:cNvPr id="6" name="Imagem 5" descr="Uma imagem com interior, roxo, plástico&#10;&#10;Descrição gerada automaticamente">
              <a:extLst>
                <a:ext uri="{FF2B5EF4-FFF2-40B4-BE49-F238E27FC236}">
                  <a16:creationId xmlns:a16="http://schemas.microsoft.com/office/drawing/2014/main" id="{79258A65-8F06-43BE-85A5-7A8A7D49E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044" y="1082407"/>
              <a:ext cx="4250435" cy="2833622"/>
            </a:xfrm>
            <a:prstGeom prst="rect">
              <a:avLst/>
            </a:prstGeom>
          </p:spPr>
        </p:pic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8ABA85F9-A720-4A24-9F40-A087C0C484DD}"/>
                </a:ext>
              </a:extLst>
            </p:cNvPr>
            <p:cNvGrpSpPr/>
            <p:nvPr/>
          </p:nvGrpSpPr>
          <p:grpSpPr>
            <a:xfrm>
              <a:off x="7982830" y="2473616"/>
              <a:ext cx="3888312" cy="467929"/>
              <a:chOff x="7982830" y="2473616"/>
              <a:chExt cx="3888312" cy="467929"/>
            </a:xfrm>
          </p:grpSpPr>
          <p:cxnSp>
            <p:nvCxnSpPr>
              <p:cNvPr id="8" name="Conexão reta 7">
                <a:extLst>
                  <a:ext uri="{FF2B5EF4-FFF2-40B4-BE49-F238E27FC236}">
                    <a16:creationId xmlns:a16="http://schemas.microsoft.com/office/drawing/2014/main" id="{497352EA-F945-4C08-AAB9-97CFF0FB56F5}"/>
                  </a:ext>
                </a:extLst>
              </p:cNvPr>
              <p:cNvCxnSpPr/>
              <p:nvPr/>
            </p:nvCxnSpPr>
            <p:spPr>
              <a:xfrm flipV="1">
                <a:off x="7982830" y="2636745"/>
                <a:ext cx="11430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xão reta 12">
                <a:extLst>
                  <a:ext uri="{FF2B5EF4-FFF2-40B4-BE49-F238E27FC236}">
                    <a16:creationId xmlns:a16="http://schemas.microsoft.com/office/drawing/2014/main" id="{BCFB3831-681B-4D98-ABDD-9441DCBBEF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89483" y="2473616"/>
                <a:ext cx="352755" cy="17685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xão reta 15">
                <a:extLst>
                  <a:ext uri="{FF2B5EF4-FFF2-40B4-BE49-F238E27FC236}">
                    <a16:creationId xmlns:a16="http://schemas.microsoft.com/office/drawing/2014/main" id="{18E6479D-3AB7-4413-9B36-564B9E8112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42238" y="2473616"/>
                <a:ext cx="325525" cy="2577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xão reta 21">
                <a:extLst>
                  <a:ext uri="{FF2B5EF4-FFF2-40B4-BE49-F238E27FC236}">
                    <a16:creationId xmlns:a16="http://schemas.microsoft.com/office/drawing/2014/main" id="{D0637A57-E3FF-4702-AF2E-A82E5E5DB0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13907" y="2473616"/>
                <a:ext cx="323186" cy="201729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xão reta 23">
                <a:extLst>
                  <a:ext uri="{FF2B5EF4-FFF2-40B4-BE49-F238E27FC236}">
                    <a16:creationId xmlns:a16="http://schemas.microsoft.com/office/drawing/2014/main" id="{8A63F9AA-2F62-4382-A996-63424B1ED6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60820" y="2473616"/>
                <a:ext cx="313797" cy="2577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exão reta 24">
                <a:extLst>
                  <a:ext uri="{FF2B5EF4-FFF2-40B4-BE49-F238E27FC236}">
                    <a16:creationId xmlns:a16="http://schemas.microsoft.com/office/drawing/2014/main" id="{5FF5F7CE-02C4-44C7-A8C4-FA52ABFAA2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96356" y="2731362"/>
                <a:ext cx="74786" cy="21018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7CDCF8BA-CA23-496F-A96B-3079BD91D026}"/>
                </a:ext>
              </a:extLst>
            </p:cNvPr>
            <p:cNvSpPr txBox="1"/>
            <p:nvPr/>
          </p:nvSpPr>
          <p:spPr>
            <a:xfrm>
              <a:off x="7055388" y="2115052"/>
              <a:ext cx="1130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Phi = -60º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EAA1D4E8-2D06-48F8-8230-604E2711E60D}"/>
                </a:ext>
              </a:extLst>
            </p:cNvPr>
            <p:cNvSpPr txBox="1"/>
            <p:nvPr/>
          </p:nvSpPr>
          <p:spPr>
            <a:xfrm>
              <a:off x="10092130" y="2204302"/>
              <a:ext cx="11572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Psi = -45º</a:t>
              </a:r>
            </a:p>
          </p:txBody>
        </p: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2C49A674-358C-4DD6-B273-C4BE1A29EE98}"/>
              </a:ext>
            </a:extLst>
          </p:cNvPr>
          <p:cNvSpPr txBox="1"/>
          <p:nvPr/>
        </p:nvSpPr>
        <p:spPr>
          <a:xfrm>
            <a:off x="772568" y="1661096"/>
            <a:ext cx="46215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The </a:t>
            </a:r>
            <a:r>
              <a:rPr lang="en-US" sz="2000" dirty="0">
                <a:solidFill>
                  <a:srgbClr val="00B0F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backbone angles 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greatly influence what rotamers are possible. This restrictions have been compiled in </a:t>
            </a:r>
            <a:r>
              <a:rPr lang="en-US" sz="2000" dirty="0">
                <a:solidFill>
                  <a:schemeClr val="accent2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Rotamer Libraries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.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D229F2A1-9A44-4939-99DF-7C30560FA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093" y="790330"/>
            <a:ext cx="6043252" cy="5101899"/>
          </a:xfrm>
          <a:prstGeom prst="rect">
            <a:avLst/>
          </a:prstGeom>
        </p:spPr>
      </p:pic>
      <p:pic>
        <p:nvPicPr>
          <p:cNvPr id="42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1EF4A578-9B66-4A36-BC8B-8DDC83360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2117" flipV="1">
            <a:off x="-122855" y="2786203"/>
            <a:ext cx="1751574" cy="158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AC6A1849-7FCC-4FD6-8C81-6F5061139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92076" flipV="1">
            <a:off x="3011019" y="2136226"/>
            <a:ext cx="1751574" cy="158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F754063-E160-4A57-B0AD-5486D839D246}"/>
              </a:ext>
            </a:extLst>
          </p:cNvPr>
          <p:cNvSpPr txBox="1"/>
          <p:nvPr/>
        </p:nvSpPr>
        <p:spPr>
          <a:xfrm>
            <a:off x="755767" y="6218048"/>
            <a:ext cx="9646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In the second part we’ll attempt to load a </a:t>
            </a:r>
            <a:r>
              <a:rPr lang="en-US" sz="1600" dirty="0">
                <a:solidFill>
                  <a:schemeClr val="accent2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Rotamer Library </a:t>
            </a:r>
            <a:r>
              <a:rPr lang="en-US" sz="16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and apply different rotamers.</a:t>
            </a:r>
          </a:p>
        </p:txBody>
      </p:sp>
    </p:spTree>
    <p:extLst>
      <p:ext uri="{BB962C8B-B14F-4D97-AF65-F5344CB8AC3E}">
        <p14:creationId xmlns:p14="http://schemas.microsoft.com/office/powerpoint/2010/main" val="1669571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108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What’s a peptide?</a:t>
            </a:r>
          </a:p>
        </p:txBody>
      </p:sp>
      <p:pic>
        <p:nvPicPr>
          <p:cNvPr id="3" name="Imagem 2" descr="Uma imagem com bola, céu noturno&#10;&#10;Descrição gerada automaticamente">
            <a:extLst>
              <a:ext uri="{FF2B5EF4-FFF2-40B4-BE49-F238E27FC236}">
                <a16:creationId xmlns:a16="http://schemas.microsoft.com/office/drawing/2014/main" id="{92A2797B-9C9F-4FED-9BBE-2B346EE5A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5" y="1666700"/>
            <a:ext cx="3291847" cy="2194564"/>
          </a:xfrm>
          <a:prstGeom prst="rect">
            <a:avLst/>
          </a:prstGeom>
        </p:spPr>
      </p:pic>
      <p:pic>
        <p:nvPicPr>
          <p:cNvPr id="8" name="Imagem 7" descr="Uma imagem com acessório, luz&#10;&#10;Descrição gerada automaticamente">
            <a:extLst>
              <a:ext uri="{FF2B5EF4-FFF2-40B4-BE49-F238E27FC236}">
                <a16:creationId xmlns:a16="http://schemas.microsoft.com/office/drawing/2014/main" id="{D5DE4EB7-1027-4DC5-8FD1-7332F5ED0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793" y="2128229"/>
            <a:ext cx="3902313" cy="2601541"/>
          </a:xfrm>
          <a:prstGeom prst="rect">
            <a:avLst/>
          </a:prstGeom>
        </p:spPr>
      </p:pic>
      <p:pic>
        <p:nvPicPr>
          <p:cNvPr id="1026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C4846ECF-8C51-4352-8D04-71E2F4681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7193" flipV="1">
            <a:off x="771977" y="2910091"/>
            <a:ext cx="1603637" cy="118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6DCB946-ECDC-4409-AB9A-8E1785E2C402}"/>
              </a:ext>
            </a:extLst>
          </p:cNvPr>
          <p:cNvSpPr txBox="1"/>
          <p:nvPr/>
        </p:nvSpPr>
        <p:spPr>
          <a:xfrm>
            <a:off x="833361" y="4413268"/>
            <a:ext cx="1827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This is an atom</a:t>
            </a:r>
          </a:p>
          <a:p>
            <a:pPr algn="ctr"/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(trust me)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CA48785-65E6-4FCB-BF17-01ADCE08E185}"/>
              </a:ext>
            </a:extLst>
          </p:cNvPr>
          <p:cNvSpPr txBox="1"/>
          <p:nvPr/>
        </p:nvSpPr>
        <p:spPr>
          <a:xfrm>
            <a:off x="1573795" y="5472063"/>
            <a:ext cx="5153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 group of atoms is a molecule.</a:t>
            </a:r>
          </a:p>
          <a:p>
            <a:pPr algn="ctr"/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This one in specific is called an </a:t>
            </a:r>
            <a:r>
              <a:rPr lang="en-US" sz="2000" b="1" dirty="0">
                <a:solidFill>
                  <a:srgbClr val="BE1268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aminoacid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.</a:t>
            </a:r>
          </a:p>
        </p:txBody>
      </p:sp>
      <p:pic>
        <p:nvPicPr>
          <p:cNvPr id="15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F6C149B5-7070-43C5-B6E7-22B7D188D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56707">
            <a:off x="3978190" y="3918231"/>
            <a:ext cx="1730215" cy="127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 descr="Uma imagem com flor, planta&#10;&#10;Descrição gerada automaticamente">
            <a:extLst>
              <a:ext uri="{FF2B5EF4-FFF2-40B4-BE49-F238E27FC236}">
                <a16:creationId xmlns:a16="http://schemas.microsoft.com/office/drawing/2014/main" id="{9CAE45D8-D712-4F9D-BEAE-961114A8BF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994" y="2345157"/>
            <a:ext cx="5821006" cy="388067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43E5655A-4F9D-461B-AD50-B0CA6E042A2E}"/>
              </a:ext>
            </a:extLst>
          </p:cNvPr>
          <p:cNvSpPr txBox="1"/>
          <p:nvPr/>
        </p:nvSpPr>
        <p:spPr>
          <a:xfrm>
            <a:off x="6726820" y="923150"/>
            <a:ext cx="51530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 group of aminoacids is called a </a:t>
            </a:r>
            <a:r>
              <a:rPr lang="en-US" sz="2000" dirty="0">
                <a:solidFill>
                  <a:srgbClr val="6060AB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protein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.</a:t>
            </a:r>
          </a:p>
          <a:p>
            <a:pPr algn="ctr"/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pPr algn="ctr"/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 small </a:t>
            </a:r>
            <a:r>
              <a:rPr lang="en-US" sz="2000" dirty="0">
                <a:solidFill>
                  <a:srgbClr val="6060AB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protein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(around 100 aminoacids) is called a </a:t>
            </a:r>
            <a:r>
              <a:rPr lang="en-US" sz="2000" dirty="0">
                <a:solidFill>
                  <a:srgbClr val="00B05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peptide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!</a:t>
            </a:r>
          </a:p>
        </p:txBody>
      </p:sp>
      <p:pic>
        <p:nvPicPr>
          <p:cNvPr id="19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590843B3-D398-4F81-B8BF-FF3230F77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7728" flipH="1">
            <a:off x="9484137" y="2277595"/>
            <a:ext cx="1888571" cy="139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759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108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What’s a peptide?</a:t>
            </a:r>
          </a:p>
        </p:txBody>
      </p:sp>
      <p:pic>
        <p:nvPicPr>
          <p:cNvPr id="4" name="Imagem 3" descr="Uma imagem com objeto de exterior, planta&#10;&#10;Descrição gerada automaticamente">
            <a:extLst>
              <a:ext uri="{FF2B5EF4-FFF2-40B4-BE49-F238E27FC236}">
                <a16:creationId xmlns:a16="http://schemas.microsoft.com/office/drawing/2014/main" id="{A3E73913-BE85-4830-97C4-279A8F9B4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322" y="3150535"/>
            <a:ext cx="4102110" cy="27347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1306708-B74A-4FDC-B268-6C4D40153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057" y="1100265"/>
            <a:ext cx="4102110" cy="273473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4F3E0A4-65A1-455E-B75D-4C845FA81A37}"/>
              </a:ext>
            </a:extLst>
          </p:cNvPr>
          <p:cNvSpPr txBox="1"/>
          <p:nvPr/>
        </p:nvSpPr>
        <p:spPr>
          <a:xfrm>
            <a:off x="772568" y="2061703"/>
            <a:ext cx="5153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All aminoacids have the same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backbone</a:t>
            </a:r>
          </a:p>
          <a:p>
            <a:pPr algn="ctr"/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but have different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sidechains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.</a:t>
            </a:r>
          </a:p>
        </p:txBody>
      </p:sp>
      <p:pic>
        <p:nvPicPr>
          <p:cNvPr id="20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095BA2A5-D2C1-4D7F-BB69-584A3EE9E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72610">
            <a:off x="5475022" y="1530276"/>
            <a:ext cx="1698567" cy="12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9F4DB154-8885-4EAB-942D-81985BE65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09863" flipH="1">
            <a:off x="4630642" y="2513031"/>
            <a:ext cx="2930717" cy="216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B4F830ED-CDFE-4EF0-A4B8-D7400635E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68" y="3269362"/>
            <a:ext cx="3730841" cy="310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92FC0889-FE2A-4865-A846-87D57131E0F4}"/>
              </a:ext>
            </a:extLst>
          </p:cNvPr>
          <p:cNvSpPr txBox="1"/>
          <p:nvPr/>
        </p:nvSpPr>
        <p:spPr>
          <a:xfrm>
            <a:off x="4637336" y="5755469"/>
            <a:ext cx="4092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There are 20 different </a:t>
            </a:r>
            <a:r>
              <a:rPr lang="en-US" sz="2000" dirty="0">
                <a:solidFill>
                  <a:srgbClr val="BE1268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aminoacids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, each identified by a different letter.</a:t>
            </a: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pic>
        <p:nvPicPr>
          <p:cNvPr id="24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4A7B4BA7-C33D-4C6A-99BA-FFB73651B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71498" flipV="1">
            <a:off x="4188309" y="4736561"/>
            <a:ext cx="1372740" cy="12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087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108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What’s a peptide?</a:t>
            </a:r>
          </a:p>
        </p:txBody>
      </p:sp>
      <p:pic>
        <p:nvPicPr>
          <p:cNvPr id="3" name="Imagem 2" descr="Uma imagem com peça-de-xadrez, luz&#10;&#10;Descrição gerada automaticamente">
            <a:extLst>
              <a:ext uri="{FF2B5EF4-FFF2-40B4-BE49-F238E27FC236}">
                <a16:creationId xmlns:a16="http://schemas.microsoft.com/office/drawing/2014/main" id="{FEA6029F-FE84-43B6-AF58-B2A81840B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887" y="977900"/>
            <a:ext cx="9086853" cy="605790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B2866E9-540D-4CFC-9EE2-A8AF9D1EDC30}"/>
              </a:ext>
            </a:extLst>
          </p:cNvPr>
          <p:cNvSpPr txBox="1"/>
          <p:nvPr/>
        </p:nvSpPr>
        <p:spPr>
          <a:xfrm>
            <a:off x="4599237" y="2739983"/>
            <a:ext cx="455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O</a:t>
            </a: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DAC57E3-8D1C-4964-B4EC-F39042388676}"/>
              </a:ext>
            </a:extLst>
          </p:cNvPr>
          <p:cNvSpPr txBox="1"/>
          <p:nvPr/>
        </p:nvSpPr>
        <p:spPr>
          <a:xfrm>
            <a:off x="5246937" y="3498669"/>
            <a:ext cx="455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</a:t>
            </a: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529A4D6-CE78-4545-BCF0-D8AB3EECA0F0}"/>
              </a:ext>
            </a:extLst>
          </p:cNvPr>
          <p:cNvSpPr txBox="1"/>
          <p:nvPr/>
        </p:nvSpPr>
        <p:spPr>
          <a:xfrm>
            <a:off x="6208620" y="3346269"/>
            <a:ext cx="649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</a:t>
            </a:r>
            <a:r>
              <a:rPr lang="el-GR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α</a:t>
            </a:r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47F732F-6747-49F4-BAB0-E176E732CB8F}"/>
              </a:ext>
            </a:extLst>
          </p:cNvPr>
          <p:cNvSpPr txBox="1"/>
          <p:nvPr/>
        </p:nvSpPr>
        <p:spPr>
          <a:xfrm>
            <a:off x="7237320" y="3892369"/>
            <a:ext cx="649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N</a:t>
            </a:r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4C93E3C-1E57-4E0F-A32C-1BB27DA9195D}"/>
              </a:ext>
            </a:extLst>
          </p:cNvPr>
          <p:cNvSpPr txBox="1"/>
          <p:nvPr/>
        </p:nvSpPr>
        <p:spPr>
          <a:xfrm>
            <a:off x="7491320" y="4616269"/>
            <a:ext cx="649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H</a:t>
            </a:r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AA33347-CB85-4A51-9D34-371D29E3F4F4}"/>
              </a:ext>
            </a:extLst>
          </p:cNvPr>
          <p:cNvSpPr txBox="1"/>
          <p:nvPr/>
        </p:nvSpPr>
        <p:spPr>
          <a:xfrm>
            <a:off x="5702301" y="1995579"/>
            <a:ext cx="2576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Oxigénio</a:t>
            </a:r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pic>
        <p:nvPicPr>
          <p:cNvPr id="26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7A94C7B8-50C5-41B8-B8CF-149D7F468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666" flipV="1">
            <a:off x="4841301" y="2074187"/>
            <a:ext cx="934505" cy="84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7104176A-5C01-45B6-81DE-B2D79B7AE22A}"/>
              </a:ext>
            </a:extLst>
          </p:cNvPr>
          <p:cNvSpPr txBox="1"/>
          <p:nvPr/>
        </p:nvSpPr>
        <p:spPr>
          <a:xfrm>
            <a:off x="5465140" y="4572973"/>
            <a:ext cx="2576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Carbono</a:t>
            </a:r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pic>
        <p:nvPicPr>
          <p:cNvPr id="28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C50A3A6D-5E0D-429D-9B69-BF46C5E3B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81495" flipV="1">
            <a:off x="5929959" y="3813350"/>
            <a:ext cx="934505" cy="78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DFF9EAA0-F04D-4D8A-B894-B31825A52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89103">
            <a:off x="5106550" y="3915541"/>
            <a:ext cx="766891" cy="64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21DF3849-31FA-429D-9F6E-A1EC1BF313B8}"/>
              </a:ext>
            </a:extLst>
          </p:cNvPr>
          <p:cNvSpPr txBox="1"/>
          <p:nvPr/>
        </p:nvSpPr>
        <p:spPr>
          <a:xfrm>
            <a:off x="8265153" y="2803796"/>
            <a:ext cx="2576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Azoto</a:t>
            </a:r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pic>
        <p:nvPicPr>
          <p:cNvPr id="31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D7C055C8-4FD0-40DC-86A0-5100A067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07341" flipV="1">
            <a:off x="7293484" y="2980732"/>
            <a:ext cx="1146934" cy="103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1AE3EDC5-939B-4ACD-B675-12B2DA5BE5D7}"/>
              </a:ext>
            </a:extLst>
          </p:cNvPr>
          <p:cNvSpPr txBox="1"/>
          <p:nvPr/>
        </p:nvSpPr>
        <p:spPr>
          <a:xfrm>
            <a:off x="6273753" y="5642284"/>
            <a:ext cx="2576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Hidrogénio</a:t>
            </a:r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pic>
        <p:nvPicPr>
          <p:cNvPr id="33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F8582AFA-0E17-4DBB-96A0-6C5FAFDFF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81495" flipV="1">
            <a:off x="7241589" y="4993516"/>
            <a:ext cx="934505" cy="78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A023218F-BA64-41BC-AEA0-FAC4F071DD72}"/>
              </a:ext>
            </a:extLst>
          </p:cNvPr>
          <p:cNvSpPr txBox="1"/>
          <p:nvPr/>
        </p:nvSpPr>
        <p:spPr>
          <a:xfrm>
            <a:off x="772568" y="1795524"/>
            <a:ext cx="3217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 backbone has 5 atoms.</a:t>
            </a:r>
          </a:p>
        </p:txBody>
      </p:sp>
    </p:spTree>
    <p:extLst>
      <p:ext uri="{BB962C8B-B14F-4D97-AF65-F5344CB8AC3E}">
        <p14:creationId xmlns:p14="http://schemas.microsoft.com/office/powerpoint/2010/main" val="3345493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108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What’s a peptide?</a:t>
            </a:r>
          </a:p>
        </p:txBody>
      </p:sp>
      <p:pic>
        <p:nvPicPr>
          <p:cNvPr id="3" name="Imagem 2" descr="Uma imagem com peça-de-xadrez, luz&#10;&#10;Descrição gerada automaticamente">
            <a:extLst>
              <a:ext uri="{FF2B5EF4-FFF2-40B4-BE49-F238E27FC236}">
                <a16:creationId xmlns:a16="http://schemas.microsoft.com/office/drawing/2014/main" id="{FEA6029F-FE84-43B6-AF58-B2A81840B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887" y="977900"/>
            <a:ext cx="9086853" cy="605790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B2866E9-540D-4CFC-9EE2-A8AF9D1EDC30}"/>
              </a:ext>
            </a:extLst>
          </p:cNvPr>
          <p:cNvSpPr txBox="1"/>
          <p:nvPr/>
        </p:nvSpPr>
        <p:spPr>
          <a:xfrm>
            <a:off x="4599237" y="2739983"/>
            <a:ext cx="455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O</a:t>
            </a: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DAC57E3-8D1C-4964-B4EC-F39042388676}"/>
              </a:ext>
            </a:extLst>
          </p:cNvPr>
          <p:cNvSpPr txBox="1"/>
          <p:nvPr/>
        </p:nvSpPr>
        <p:spPr>
          <a:xfrm>
            <a:off x="5246937" y="3498669"/>
            <a:ext cx="455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</a:t>
            </a: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529A4D6-CE78-4545-BCF0-D8AB3EECA0F0}"/>
              </a:ext>
            </a:extLst>
          </p:cNvPr>
          <p:cNvSpPr txBox="1"/>
          <p:nvPr/>
        </p:nvSpPr>
        <p:spPr>
          <a:xfrm>
            <a:off x="6208620" y="3346269"/>
            <a:ext cx="649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</a:t>
            </a:r>
            <a:r>
              <a:rPr lang="el-GR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α</a:t>
            </a:r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47F732F-6747-49F4-BAB0-E176E732CB8F}"/>
              </a:ext>
            </a:extLst>
          </p:cNvPr>
          <p:cNvSpPr txBox="1"/>
          <p:nvPr/>
        </p:nvSpPr>
        <p:spPr>
          <a:xfrm>
            <a:off x="7237320" y="3892369"/>
            <a:ext cx="649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N</a:t>
            </a:r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4C93E3C-1E57-4E0F-A32C-1BB27DA9195D}"/>
              </a:ext>
            </a:extLst>
          </p:cNvPr>
          <p:cNvSpPr txBox="1"/>
          <p:nvPr/>
        </p:nvSpPr>
        <p:spPr>
          <a:xfrm>
            <a:off x="7491320" y="4616269"/>
            <a:ext cx="649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H</a:t>
            </a:r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AA33347-CB85-4A51-9D34-371D29E3F4F4}"/>
              </a:ext>
            </a:extLst>
          </p:cNvPr>
          <p:cNvSpPr txBox="1"/>
          <p:nvPr/>
        </p:nvSpPr>
        <p:spPr>
          <a:xfrm>
            <a:off x="6899653" y="1563770"/>
            <a:ext cx="28367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Sidechain attaches here!</a:t>
            </a: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pic>
        <p:nvPicPr>
          <p:cNvPr id="26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7A94C7B8-50C5-41B8-B8CF-149D7F468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62897" flipV="1">
            <a:off x="5878711" y="1872386"/>
            <a:ext cx="1555536" cy="140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F4D47FBC-91B8-4735-AF33-9143AFF33256}"/>
              </a:ext>
            </a:extLst>
          </p:cNvPr>
          <p:cNvSpPr txBox="1"/>
          <p:nvPr/>
        </p:nvSpPr>
        <p:spPr>
          <a:xfrm>
            <a:off x="772568" y="1795524"/>
            <a:ext cx="3217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 backbone has 5 atoms.</a:t>
            </a:r>
          </a:p>
        </p:txBody>
      </p:sp>
    </p:spTree>
    <p:extLst>
      <p:ext uri="{BB962C8B-B14F-4D97-AF65-F5344CB8AC3E}">
        <p14:creationId xmlns:p14="http://schemas.microsoft.com/office/powerpoint/2010/main" val="4252033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Uma imagem com interior, recheado, doce&#10;&#10;Descrição gerada automaticamente">
            <a:extLst>
              <a:ext uri="{FF2B5EF4-FFF2-40B4-BE49-F238E27FC236}">
                <a16:creationId xmlns:a16="http://schemas.microsoft.com/office/drawing/2014/main" id="{2CCFFBD1-5178-439D-A6E9-D0D3C1C81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68" y="428625"/>
            <a:ext cx="11430000" cy="642937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108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What’s a peptide?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AA33347-CB85-4A51-9D34-371D29E3F4F4}"/>
              </a:ext>
            </a:extLst>
          </p:cNvPr>
          <p:cNvSpPr txBox="1"/>
          <p:nvPr/>
        </p:nvSpPr>
        <p:spPr>
          <a:xfrm>
            <a:off x="772567" y="5711568"/>
            <a:ext cx="5117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Bonds connect two atoms and can be rotated.</a:t>
            </a: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pic>
        <p:nvPicPr>
          <p:cNvPr id="26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7A94C7B8-50C5-41B8-B8CF-149D7F468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01645" flipV="1">
            <a:off x="4863318" y="4548066"/>
            <a:ext cx="1399970" cy="126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19EF3F9C-C85C-41F8-9E16-B1AD8F604D21}"/>
              </a:ext>
            </a:extLst>
          </p:cNvPr>
          <p:cNvSpPr txBox="1"/>
          <p:nvPr/>
        </p:nvSpPr>
        <p:spPr>
          <a:xfrm>
            <a:off x="772568" y="1795524"/>
            <a:ext cx="3217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 backbone has 5 atoms.</a:t>
            </a:r>
          </a:p>
        </p:txBody>
      </p:sp>
    </p:spTree>
    <p:extLst>
      <p:ext uri="{BB962C8B-B14F-4D97-AF65-F5344CB8AC3E}">
        <p14:creationId xmlns:p14="http://schemas.microsoft.com/office/powerpoint/2010/main" val="140348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108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What’s a peptide?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6A98147-6E5C-488F-9C98-F01C67344D24}"/>
              </a:ext>
            </a:extLst>
          </p:cNvPr>
          <p:cNvSpPr txBox="1"/>
          <p:nvPr/>
        </p:nvSpPr>
        <p:spPr>
          <a:xfrm>
            <a:off x="772568" y="1795524"/>
            <a:ext cx="7457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 dihedral angle is the angle between two planes.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F889A6-A36D-4266-8B3E-3CA07B3A0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556" y="0"/>
            <a:ext cx="3609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23A8416-DF0E-4C16-A236-416BC53F952A}"/>
              </a:ext>
            </a:extLst>
          </p:cNvPr>
          <p:cNvSpPr txBox="1"/>
          <p:nvPr/>
        </p:nvSpPr>
        <p:spPr>
          <a:xfrm>
            <a:off x="8080777" y="4372928"/>
            <a:ext cx="1063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Omega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79EE070-9D11-4F31-B074-30FAA313819E}"/>
              </a:ext>
            </a:extLst>
          </p:cNvPr>
          <p:cNvSpPr txBox="1"/>
          <p:nvPr/>
        </p:nvSpPr>
        <p:spPr>
          <a:xfrm>
            <a:off x="8634449" y="3165248"/>
            <a:ext cx="1063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Phi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02F852-5802-4BC4-9E1A-5C7D2AFE625C}"/>
              </a:ext>
            </a:extLst>
          </p:cNvPr>
          <p:cNvSpPr txBox="1"/>
          <p:nvPr/>
        </p:nvSpPr>
        <p:spPr>
          <a:xfrm>
            <a:off x="8796638" y="2341482"/>
            <a:ext cx="1063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Psi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7B5C2658-AB68-4626-BD0F-ABFAC48BDB1D}"/>
              </a:ext>
            </a:extLst>
          </p:cNvPr>
          <p:cNvGrpSpPr/>
          <p:nvPr/>
        </p:nvGrpSpPr>
        <p:grpSpPr>
          <a:xfrm>
            <a:off x="-133314" y="3110005"/>
            <a:ext cx="7279029" cy="2833622"/>
            <a:chOff x="6452044" y="1082407"/>
            <a:chExt cx="7279029" cy="2833622"/>
          </a:xfrm>
        </p:grpSpPr>
        <p:pic>
          <p:nvPicPr>
            <p:cNvPr id="15" name="Imagem 14" descr="Uma imagem com interior, roxo&#10;&#10;Descrição gerada automaticamente">
              <a:extLst>
                <a:ext uri="{FF2B5EF4-FFF2-40B4-BE49-F238E27FC236}">
                  <a16:creationId xmlns:a16="http://schemas.microsoft.com/office/drawing/2014/main" id="{597B1C07-F673-4F1F-9BD2-2D6EE3EEE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0638" y="1082407"/>
              <a:ext cx="4250435" cy="2833622"/>
            </a:xfrm>
            <a:prstGeom prst="rect">
              <a:avLst/>
            </a:prstGeom>
          </p:spPr>
        </p:pic>
        <p:pic>
          <p:nvPicPr>
            <p:cNvPr id="16" name="Imagem 15" descr="Uma imagem com interior, roxo, plástico&#10;&#10;Descrição gerada automaticamente">
              <a:extLst>
                <a:ext uri="{FF2B5EF4-FFF2-40B4-BE49-F238E27FC236}">
                  <a16:creationId xmlns:a16="http://schemas.microsoft.com/office/drawing/2014/main" id="{302796C0-82C7-49B9-9892-78B91B181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044" y="1082407"/>
              <a:ext cx="4250435" cy="2833622"/>
            </a:xfrm>
            <a:prstGeom prst="rect">
              <a:avLst/>
            </a:prstGeom>
          </p:spPr>
        </p:pic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18D3C2FD-9D01-4F8D-A3D6-4B5527F18C07}"/>
                </a:ext>
              </a:extLst>
            </p:cNvPr>
            <p:cNvGrpSpPr/>
            <p:nvPr/>
          </p:nvGrpSpPr>
          <p:grpSpPr>
            <a:xfrm>
              <a:off x="7982830" y="2473616"/>
              <a:ext cx="3888312" cy="467929"/>
              <a:chOff x="7982830" y="2473616"/>
              <a:chExt cx="3888312" cy="467929"/>
            </a:xfrm>
          </p:grpSpPr>
          <p:cxnSp>
            <p:nvCxnSpPr>
              <p:cNvPr id="21" name="Conexão reta 20">
                <a:extLst>
                  <a:ext uri="{FF2B5EF4-FFF2-40B4-BE49-F238E27FC236}">
                    <a16:creationId xmlns:a16="http://schemas.microsoft.com/office/drawing/2014/main" id="{4AC318A2-CC2D-483E-B2F9-ED5FF28F59E0}"/>
                  </a:ext>
                </a:extLst>
              </p:cNvPr>
              <p:cNvCxnSpPr/>
              <p:nvPr/>
            </p:nvCxnSpPr>
            <p:spPr>
              <a:xfrm flipV="1">
                <a:off x="7982830" y="2636745"/>
                <a:ext cx="11430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xão reta 21">
                <a:extLst>
                  <a:ext uri="{FF2B5EF4-FFF2-40B4-BE49-F238E27FC236}">
                    <a16:creationId xmlns:a16="http://schemas.microsoft.com/office/drawing/2014/main" id="{5653C3AD-60C9-4F38-85E6-159C03E61F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89483" y="2473616"/>
                <a:ext cx="352755" cy="17685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xão reta 22">
                <a:extLst>
                  <a:ext uri="{FF2B5EF4-FFF2-40B4-BE49-F238E27FC236}">
                    <a16:creationId xmlns:a16="http://schemas.microsoft.com/office/drawing/2014/main" id="{0CB8484A-DE6D-4B0D-B6F7-25B9FB3ED0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42238" y="2473616"/>
                <a:ext cx="325525" cy="2577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xão reta 23">
                <a:extLst>
                  <a:ext uri="{FF2B5EF4-FFF2-40B4-BE49-F238E27FC236}">
                    <a16:creationId xmlns:a16="http://schemas.microsoft.com/office/drawing/2014/main" id="{4427A966-333C-4260-94EF-C3445FAE95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13907" y="2473616"/>
                <a:ext cx="323186" cy="201729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xão reta 26">
                <a:extLst>
                  <a:ext uri="{FF2B5EF4-FFF2-40B4-BE49-F238E27FC236}">
                    <a16:creationId xmlns:a16="http://schemas.microsoft.com/office/drawing/2014/main" id="{88AEE7EF-BD73-4F6E-8751-8DFA024B48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60820" y="2473616"/>
                <a:ext cx="313797" cy="2577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xão reta 27">
                <a:extLst>
                  <a:ext uri="{FF2B5EF4-FFF2-40B4-BE49-F238E27FC236}">
                    <a16:creationId xmlns:a16="http://schemas.microsoft.com/office/drawing/2014/main" id="{ED5B722A-2D88-4508-86FE-971B6154DF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96356" y="2731362"/>
                <a:ext cx="74786" cy="21018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9AA758CC-BE74-4C1C-960F-33EE55E413DF}"/>
                </a:ext>
              </a:extLst>
            </p:cNvPr>
            <p:cNvSpPr txBox="1"/>
            <p:nvPr/>
          </p:nvSpPr>
          <p:spPr>
            <a:xfrm>
              <a:off x="7055388" y="2115052"/>
              <a:ext cx="1130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Phi = -60º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7E6CFB53-DD0B-4C01-8A02-9775D753B2A7}"/>
                </a:ext>
              </a:extLst>
            </p:cNvPr>
            <p:cNvSpPr txBox="1"/>
            <p:nvPr/>
          </p:nvSpPr>
          <p:spPr>
            <a:xfrm>
              <a:off x="10092130" y="2204302"/>
              <a:ext cx="11572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Psi = -45º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5460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108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What’s a peptide?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6A98147-6E5C-488F-9C98-F01C67344D24}"/>
              </a:ext>
            </a:extLst>
          </p:cNvPr>
          <p:cNvSpPr txBox="1"/>
          <p:nvPr/>
        </p:nvSpPr>
        <p:spPr>
          <a:xfrm>
            <a:off x="772568" y="1795524"/>
            <a:ext cx="7457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 dihedral angle is the angle between two planes.</a:t>
            </a:r>
          </a:p>
        </p:txBody>
      </p:sp>
      <p:pic>
        <p:nvPicPr>
          <p:cNvPr id="3" name="Imagem 2" descr="Uma imagem com seta&#10;&#10;Descrição gerada automaticamente">
            <a:extLst>
              <a:ext uri="{FF2B5EF4-FFF2-40B4-BE49-F238E27FC236}">
                <a16:creationId xmlns:a16="http://schemas.microsoft.com/office/drawing/2014/main" id="{DAF6A2C8-A175-4E41-BDD0-02E5B92FA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975" y="828943"/>
            <a:ext cx="8549702" cy="5699800"/>
          </a:xfrm>
          <a:prstGeom prst="rect">
            <a:avLst/>
          </a:prstGeom>
        </p:spPr>
      </p:pic>
      <p:pic>
        <p:nvPicPr>
          <p:cNvPr id="2050" name="Picture 2" descr="Curved Arrow PNG Background Image | PNG Mart">
            <a:extLst>
              <a:ext uri="{FF2B5EF4-FFF2-40B4-BE49-F238E27FC236}">
                <a16:creationId xmlns:a16="http://schemas.microsoft.com/office/drawing/2014/main" id="{63965A1F-B37B-4536-93F9-E8D9EB550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41880">
            <a:off x="7716851" y="4279230"/>
            <a:ext cx="766273" cy="76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E5BE8976-16F9-4952-9070-6FCD4B53AC2C}"/>
              </a:ext>
            </a:extLst>
          </p:cNvPr>
          <p:cNvSpPr txBox="1"/>
          <p:nvPr/>
        </p:nvSpPr>
        <p:spPr>
          <a:xfrm>
            <a:off x="7166377" y="4431564"/>
            <a:ext cx="1063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Chi 1</a:t>
            </a:r>
          </a:p>
        </p:txBody>
      </p:sp>
      <p:pic>
        <p:nvPicPr>
          <p:cNvPr id="33" name="Picture 2" descr="Curved Arrow PNG Background Image | PNG Mart">
            <a:extLst>
              <a:ext uri="{FF2B5EF4-FFF2-40B4-BE49-F238E27FC236}">
                <a16:creationId xmlns:a16="http://schemas.microsoft.com/office/drawing/2014/main" id="{0B34CB21-208B-40A9-A799-28CA2CEC6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161">
            <a:off x="7985690" y="3740069"/>
            <a:ext cx="766273" cy="76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12D2D32B-E628-4C04-87FE-3E3FFC20DF9B}"/>
              </a:ext>
            </a:extLst>
          </p:cNvPr>
          <p:cNvSpPr txBox="1"/>
          <p:nvPr/>
        </p:nvSpPr>
        <p:spPr>
          <a:xfrm>
            <a:off x="7766424" y="3524954"/>
            <a:ext cx="1063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Chi 2</a:t>
            </a:r>
          </a:p>
        </p:txBody>
      </p:sp>
      <p:pic>
        <p:nvPicPr>
          <p:cNvPr id="35" name="Picture 2" descr="Curved Arrow PNG Background Image | PNG Mart">
            <a:extLst>
              <a:ext uri="{FF2B5EF4-FFF2-40B4-BE49-F238E27FC236}">
                <a16:creationId xmlns:a16="http://schemas.microsoft.com/office/drawing/2014/main" id="{DAD6912A-46DC-4CDD-B988-92AD77DB4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71661">
            <a:off x="8383209" y="3058087"/>
            <a:ext cx="766273" cy="76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3AAAC3C5-811B-4D5B-AEF1-E3AF607D0074}"/>
              </a:ext>
            </a:extLst>
          </p:cNvPr>
          <p:cNvSpPr txBox="1"/>
          <p:nvPr/>
        </p:nvSpPr>
        <p:spPr>
          <a:xfrm>
            <a:off x="8995440" y="3429000"/>
            <a:ext cx="1063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Chi 3</a:t>
            </a:r>
          </a:p>
        </p:txBody>
      </p:sp>
      <p:pic>
        <p:nvPicPr>
          <p:cNvPr id="37" name="Picture 2" descr="Curved Arrow PNG Background Image | PNG Mart">
            <a:extLst>
              <a:ext uri="{FF2B5EF4-FFF2-40B4-BE49-F238E27FC236}">
                <a16:creationId xmlns:a16="http://schemas.microsoft.com/office/drawing/2014/main" id="{ADE0B2F7-7963-48EB-87F5-A85CC1353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4452">
            <a:off x="8635620" y="2567715"/>
            <a:ext cx="766273" cy="76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449A3B2B-6BF9-43B2-B7B5-3FEEFB489422}"/>
              </a:ext>
            </a:extLst>
          </p:cNvPr>
          <p:cNvSpPr txBox="1"/>
          <p:nvPr/>
        </p:nvSpPr>
        <p:spPr>
          <a:xfrm>
            <a:off x="8415487" y="2317048"/>
            <a:ext cx="1063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Chi 4</a:t>
            </a:r>
          </a:p>
        </p:txBody>
      </p:sp>
    </p:spTree>
    <p:extLst>
      <p:ext uri="{BB962C8B-B14F-4D97-AF65-F5344CB8AC3E}">
        <p14:creationId xmlns:p14="http://schemas.microsoft.com/office/powerpoint/2010/main" val="3596063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FBBCAAAB2EF043AF74C2CFA9FD1685" ma:contentTypeVersion="11" ma:contentTypeDescription="Create a new document." ma:contentTypeScope="" ma:versionID="9d2adabb4fc1b23983146fe1dbf84844">
  <xsd:schema xmlns:xsd="http://www.w3.org/2001/XMLSchema" xmlns:xs="http://www.w3.org/2001/XMLSchema" xmlns:p="http://schemas.microsoft.com/office/2006/metadata/properties" xmlns:ns3="cb538431-b7f7-475a-931e-82838b9ef81e" xmlns:ns4="0ab84358-59a1-4394-9e41-57ad53760b8b" targetNamespace="http://schemas.microsoft.com/office/2006/metadata/properties" ma:root="true" ma:fieldsID="d76efecea5cd54edd97be02a2d30cc09" ns3:_="" ns4:_="">
    <xsd:import namespace="cb538431-b7f7-475a-931e-82838b9ef81e"/>
    <xsd:import namespace="0ab84358-59a1-4394-9e41-57ad53760b8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538431-b7f7-475a-931e-82838b9ef8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b84358-59a1-4394-9e41-57ad53760b8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D954C6-4693-4E8B-9C7E-11050E3160D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0ab84358-59a1-4394-9e41-57ad53760b8b"/>
    <ds:schemaRef ds:uri="http://purl.org/dc/elements/1.1/"/>
    <ds:schemaRef ds:uri="http://schemas.microsoft.com/office/2006/metadata/properties"/>
    <ds:schemaRef ds:uri="http://schemas.microsoft.com/office/infopath/2007/PartnerControls"/>
    <ds:schemaRef ds:uri="cb538431-b7f7-475a-931e-82838b9ef81e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26F1BE2-95CD-42D7-BDFB-37900F84E1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580D10-6122-4DB9-8B37-047E391C6C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538431-b7f7-475a-931e-82838b9ef81e"/>
    <ds:schemaRef ds:uri="0ab84358-59a1-4394-9e41-57ad53760b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1899</TotalTime>
  <Words>809</Words>
  <Application>Microsoft Office PowerPoint</Application>
  <PresentationFormat>Ecrã Panorâmico</PresentationFormat>
  <Paragraphs>157</Paragraphs>
  <Slides>26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CIVXUE+Roboto-Regular</vt:lpstr>
      <vt:lpstr>SF Pro Display</vt:lpstr>
      <vt:lpstr>SF Pro Rounded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José Pereira</dc:creator>
  <cp:lastModifiedBy>José Pereira</cp:lastModifiedBy>
  <cp:revision>5</cp:revision>
  <dcterms:created xsi:type="dcterms:W3CDTF">2021-03-09T09:58:10Z</dcterms:created>
  <dcterms:modified xsi:type="dcterms:W3CDTF">2022-03-11T17:00:31Z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0x010100B7FBBCAAAB2EF043AF74C2CFA9FD1685</vt:lpwstr>
  </property>
</Properties>
</file>